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8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8C72-10A0-4802-8C82-FC9521826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36849-B454-4087-8CE1-D4F0E278A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5D2F0-D517-4A77-A45F-B4F900E6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B3C22-EB4E-4874-9014-6DAB5DB1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CA4B-4FD1-45C2-A867-22F43748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634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5D35C-30F1-42FC-BB7C-E4EF003D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95BC3-FAA1-44FC-9F95-D9C599A2F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30F1C-3C49-4961-87C6-70E292BB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44222-5F33-4D96-AE0C-F8309361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DA33A-8342-44C6-B16E-878B2BE0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2677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A8FFA6-05B1-49BD-86D0-5B26AAE31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483D7-71DB-4143-80AA-F379649B1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AC3BD-7A9A-4D42-BA7D-7A72D0B6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28F-8520-435C-B33E-5E7A562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98CA4-91BE-4934-B653-0B4F90DB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908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2EE5-0810-4CF8-9078-DA46E3B8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12242-5A69-4E3C-AF4C-A5E2BADD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44E7E-0F89-45A6-9E9B-5986A18C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F07D2-6497-4A71-9322-9972A5F4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A375-EDE8-42F4-BCB7-D66F1957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578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34C5-893A-4BB9-ADA6-0B44BA56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CBCF1-512F-4B2B-B3F2-C750C251E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13E7B-6F47-43A4-976C-F5BA185E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BF5B4-3EE5-4930-A9A8-2386D72E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3ACF4-1080-45D3-87F2-36ED0FE4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27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025C-8309-42FF-9E5F-37714E00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F1C59-AF76-484D-8F9A-4985CD283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9A8E5-2728-43ED-A416-064189F2D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20528-0CF5-4C3A-9548-3F09A235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B6F92-50AC-463D-B439-C6D45CE6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2CCE6-98E0-4045-A8A6-F3A98ABD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75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925D-61D2-41A5-ADE4-918936CA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F90BA-00BF-4A2A-9217-F7CC73FAB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CB377-C0B5-40A7-B32F-AB24A1F71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E3DE2-8609-4896-8E91-7611F0E30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0F159-F2B5-4380-8571-3A924C219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2A9DF-DD43-4EF4-8881-68A3E106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C7C33-990B-40BC-BBD3-080F3B84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EE1CE-299E-45AC-9ADC-E83E0FED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614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4D67-2AAD-44A5-9982-5FC0711F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F1CCC-AA76-454F-8E84-5B023C2F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747C9-5D3D-4C24-A638-237672CC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E8F8C-36D3-4205-B89E-EB1854F7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629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569F1-0659-43E6-97D4-5788B87F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13A01-71EE-4877-BB8E-1C2D18DF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F9F9B-8A1E-407E-B9C1-73AD3835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088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0768-CD7C-4D1C-B460-F1472CCA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DC8F-711A-4B64-8E8E-9B7CD4B80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C60B-0600-48D5-B0F2-A9B89A807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489B9-6B61-4CD1-9F26-683CDEFB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02F48-E26A-4FF9-B08D-3BFCDAF7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19AD8-EDB2-4BB8-A3E1-82019942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0744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98AE-AC6B-4DDF-AF50-612297290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BD56C-7938-427F-86D5-E5329B8F9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5541C-31EC-4B39-97E0-EB2FD8587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FDFB7-919A-45D8-871C-F3ACD711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BB309-8970-4E1D-A4B3-A5322F23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38688-B7A1-4F52-9C05-194F262E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063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9614E-E18F-45C8-B0A3-F5FB0C3B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620E2-AE87-4717-9B0B-A2D929B61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AFDC9-625D-4CCD-84DE-00AF6A20C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8DA5-8F0C-4181-B394-D7CE03F7A63D}" type="datetimeFigureOut">
              <a:rPr lang="en-IE" smtClean="0"/>
              <a:t>28/02/2022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4E49F-562E-468E-8650-E3E85A800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04D1-F39A-4D58-9A45-8F1D0AE94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4987-2FB0-47BA-BAD9-D0571B5837E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042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g"/><Relationship Id="rId13" Type="http://schemas.openxmlformats.org/officeDocument/2006/relationships/image" Target="../media/image39.png"/><Relationship Id="rId3" Type="http://schemas.openxmlformats.org/officeDocument/2006/relationships/image" Target="../media/image29.jpe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jpeg"/><Relationship Id="rId4" Type="http://schemas.openxmlformats.org/officeDocument/2006/relationships/image" Target="../media/image30.png"/><Relationship Id="rId9" Type="http://schemas.openxmlformats.org/officeDocument/2006/relationships/image" Target="../media/image3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gif"/><Relationship Id="rId12" Type="http://schemas.openxmlformats.org/officeDocument/2006/relationships/image" Target="../media/image50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jpeg"/><Relationship Id="rId10" Type="http://schemas.openxmlformats.org/officeDocument/2006/relationships/image" Target="../media/image48.jpg"/><Relationship Id="rId4" Type="http://schemas.openxmlformats.org/officeDocument/2006/relationships/image" Target="../media/image42.jpeg"/><Relationship Id="rId9" Type="http://schemas.openxmlformats.org/officeDocument/2006/relationships/image" Target="../media/image4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8E31650-D9F1-4661-AD7E-7D3E55EFF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32" y="544286"/>
            <a:ext cx="7641336" cy="2651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F73792-6744-49D9-8486-886B0F67AF4F}"/>
              </a:ext>
            </a:extLst>
          </p:cNvPr>
          <p:cNvSpPr txBox="1"/>
          <p:nvPr/>
        </p:nvSpPr>
        <p:spPr>
          <a:xfrm>
            <a:off x="1290066" y="4272113"/>
            <a:ext cx="96118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IE" sz="4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 Light" panose="00000400000000000000" pitchFamily="2" charset="0"/>
              </a:rPr>
              <a:t>Signatory Commitments for 2021</a:t>
            </a:r>
            <a:endParaRPr lang="en-IE" sz="140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C055245-D6CB-4119-9D8F-6F2B1FC3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6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C98D-CF83-4F62-B917-26F8CD8D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84" y="1"/>
            <a:ext cx="10977545" cy="602228"/>
          </a:xfrm>
        </p:spPr>
        <p:txBody>
          <a:bodyPr>
            <a:normAutofit/>
          </a:bodyPr>
          <a:lstStyle/>
          <a:p>
            <a:r>
              <a:rPr lang="en-IE" sz="3600" dirty="0">
                <a:latin typeface="Montserrat Light" panose="00000400000000000000" pitchFamily="2" charset="0"/>
              </a:rPr>
              <a:t>Commitments for 2021-22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AF1684-7F2B-43D2-B579-9807C3E16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880218"/>
              </p:ext>
            </p:extLst>
          </p:nvPr>
        </p:nvGraphicFramePr>
        <p:xfrm>
          <a:off x="219280" y="540094"/>
          <a:ext cx="11574306" cy="619728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78894">
                  <a:extLst>
                    <a:ext uri="{9D8B030D-6E8A-4147-A177-3AD203B41FA5}">
                      <a16:colId xmlns:a16="http://schemas.microsoft.com/office/drawing/2014/main" val="2618124541"/>
                    </a:ext>
                  </a:extLst>
                </a:gridCol>
                <a:gridCol w="9595412">
                  <a:extLst>
                    <a:ext uri="{9D8B030D-6E8A-4147-A177-3AD203B41FA5}">
                      <a16:colId xmlns:a16="http://schemas.microsoft.com/office/drawing/2014/main" val="2021993761"/>
                    </a:ext>
                  </a:extLst>
                </a:gridCol>
              </a:tblGrid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b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</a:rPr>
                        <a:t>Increase the number of diverse candidates presenting for interviews resulting in greater opportunities for underrepresented groups in our firm</a:t>
                      </a:r>
                      <a:endParaRPr lang="en-IE" sz="1000" b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4433903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Offer a range of internship and apprenticeship programmes to attract and support diverse talent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99632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offer guaranteed interviews to candidates from underrepresented groups that meet the relevant requirements for the role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0699089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Conduct an employee D&amp;I survey to gather demographic data on our staff makeup as well as their thoughts on AIB as an inclusive place to work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0908118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Conduct an employee survey on perceptions of inclusion within the workplace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1979683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Enhance I&amp;D in our policies and processes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65648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Increasing disclosure of our employee D&amp;I data, enabling us to better focus our D&amp;I strategy &amp; activity in a way that matters to our people and our business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21482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Establish a baseline to understand ethnic and cultural minority representation across the group by the end of 2021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2664558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Implement processes in place to capture ED&amp;I data, where applicable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6427021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Create two placements for employees of diverse ability in partnership with KARE</a:t>
                      </a:r>
                      <a:endParaRPr lang="en-IE" sz="1000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2381096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Advance our early careers attraction, development and retention programme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9257923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Create a Diversity &amp; Inclusion Forum – a space for all employees to share their views and thoughts on the workplace, and influence procedures and policies relating to ED&amp;I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9645658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effectLst/>
                          <a:latin typeface="Montserrat" panose="00000500000000000000" pitchFamily="2" charset="0"/>
                        </a:rPr>
                        <a:t>Develop and implement a gender identity and expression in the workplace policy, toolkit and supports. Publish and promote the new policy internally and externally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3413102"/>
                  </a:ext>
                </a:extLst>
              </a:tr>
            </a:tbl>
          </a:graphicData>
        </a:graphic>
      </p:graphicFrame>
      <p:pic>
        <p:nvPicPr>
          <p:cNvPr id="1033" name="Picture 3">
            <a:extLst>
              <a:ext uri="{FF2B5EF4-FFF2-40B4-BE49-F238E27FC236}">
                <a16:creationId xmlns:a16="http://schemas.microsoft.com/office/drawing/2014/main" id="{489AA5EE-F48F-4AB4-AF8D-F267F95E0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53" y="651125"/>
            <a:ext cx="866294" cy="3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23">
            <a:extLst>
              <a:ext uri="{FF2B5EF4-FFF2-40B4-BE49-F238E27FC236}">
                <a16:creationId xmlns:a16="http://schemas.microsoft.com/office/drawing/2014/main" id="{CBA8CC81-803A-45ED-A37F-B61049D53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42" y="1139039"/>
            <a:ext cx="848614" cy="22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E64C0840-5263-4ADF-808B-6AC647EF3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54" y="1956073"/>
            <a:ext cx="471866" cy="47186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4472C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7E6E6"/>
                  </a:outerShdw>
                </a:effectLst>
              </a14:hiddenEffects>
            </a:ext>
          </a:extLst>
        </p:spPr>
      </p:pic>
      <p:pic>
        <p:nvPicPr>
          <p:cNvPr id="1030" name="Picture 6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20E3E9F-58B2-41C6-87D9-2B73325D3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4" t="26450" r="15552" b="26974"/>
          <a:stretch>
            <a:fillRect/>
          </a:stretch>
        </p:blipFill>
        <p:spPr bwMode="auto">
          <a:xfrm>
            <a:off x="903389" y="3059839"/>
            <a:ext cx="866294" cy="29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30">
            <a:extLst>
              <a:ext uri="{FF2B5EF4-FFF2-40B4-BE49-F238E27FC236}">
                <a16:creationId xmlns:a16="http://schemas.microsoft.com/office/drawing/2014/main" id="{02332A2E-F624-401A-91E6-2DA5A4A22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40" y="3435715"/>
            <a:ext cx="574583" cy="39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60">
            <a:extLst>
              <a:ext uri="{FF2B5EF4-FFF2-40B4-BE49-F238E27FC236}">
                <a16:creationId xmlns:a16="http://schemas.microsoft.com/office/drawing/2014/main" id="{8EC85A5F-7E32-4E53-BDEC-634ECEE82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98" y="3872694"/>
            <a:ext cx="601102" cy="50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29C0F31-5E5C-41E4-8072-B65EEE2A5B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4" r="-2128" b="23405"/>
          <a:stretch/>
        </p:blipFill>
        <p:spPr bwMode="auto">
          <a:xfrm>
            <a:off x="800901" y="4455370"/>
            <a:ext cx="848616" cy="36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4472C4"/>
                </a:solidFill>
              </a14:hiddenFill>
            </a:ext>
          </a:extLst>
        </p:spPr>
      </p:pic>
      <p:pic>
        <p:nvPicPr>
          <p:cNvPr id="1026" name="Picture 42">
            <a:extLst>
              <a:ext uri="{FF2B5EF4-FFF2-40B4-BE49-F238E27FC236}">
                <a16:creationId xmlns:a16="http://schemas.microsoft.com/office/drawing/2014/main" id="{0DD60422-397D-4579-8A47-CB7336883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2" t="11269" r="8921" b="5858"/>
          <a:stretch/>
        </p:blipFill>
        <p:spPr bwMode="auto">
          <a:xfrm>
            <a:off x="845315" y="5264351"/>
            <a:ext cx="583779" cy="57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, sign, orange, close&#10;&#10;Description automatically generated">
            <a:extLst>
              <a:ext uri="{FF2B5EF4-FFF2-40B4-BE49-F238E27FC236}">
                <a16:creationId xmlns:a16="http://schemas.microsoft.com/office/drawing/2014/main" id="{BA8FA76A-3FEC-41D4-9191-AAC64E86EC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2249" y="2471674"/>
            <a:ext cx="420000" cy="504000"/>
          </a:xfrm>
          <a:prstGeom prst="rect">
            <a:avLst/>
          </a:prstGeom>
        </p:spPr>
      </p:pic>
      <p:pic>
        <p:nvPicPr>
          <p:cNvPr id="7" name="Picture 6" descr="A red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F08E0A1D-AB68-469A-8E69-F5AAF902EC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7400" y="5827927"/>
            <a:ext cx="900000" cy="414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B6DE35B-5803-4474-8701-E544A6E664C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9" y="4874468"/>
            <a:ext cx="972000" cy="379080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57C3747-30B8-4D61-9B01-C9CB02D0C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79" y="6345843"/>
            <a:ext cx="1668000" cy="34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1B45914-C9CB-4FB4-9C5C-CFF0E86AD1F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70" y="1446382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AF1684-7F2B-43D2-B579-9807C3E16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504293"/>
              </p:ext>
            </p:extLst>
          </p:nvPr>
        </p:nvGraphicFramePr>
        <p:xfrm>
          <a:off x="166470" y="594411"/>
          <a:ext cx="11859059" cy="61739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27580">
                  <a:extLst>
                    <a:ext uri="{9D8B030D-6E8A-4147-A177-3AD203B41FA5}">
                      <a16:colId xmlns:a16="http://schemas.microsoft.com/office/drawing/2014/main" val="2618124541"/>
                    </a:ext>
                  </a:extLst>
                </a:gridCol>
                <a:gridCol w="9831479">
                  <a:extLst>
                    <a:ext uri="{9D8B030D-6E8A-4147-A177-3AD203B41FA5}">
                      <a16:colId xmlns:a16="http://schemas.microsoft.com/office/drawing/2014/main" val="2021993761"/>
                    </a:ext>
                  </a:extLst>
                </a:gridCol>
              </a:tblGrid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Development of a Diversity and Inclusion policy and strategy</a:t>
                      </a:r>
                      <a:endParaRPr lang="en-IE" sz="1000" b="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99632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Develop a pathways to employment programme to attract entry level staff facing barriers to employment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0699089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Update our recruitment content to reinforce that we are an inclusive employer and do not discriminate candidates on the basis of their background, beliefs or personal circumstances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0908118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Ringfence at least one student placement to someone from a diverse group/background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1979683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Launch an Inclusion Passport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65648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DHL Supply Chain commit to the completion of DHL Certified Inclusive Leadership Program (Bronze) for all Senior Managers in our business by the end of 2021</a:t>
                      </a:r>
                      <a:endParaRPr lang="en-IE" sz="1000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21482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Attraction and sourcing strategies to identify the best, diverse talent pool available, identify and remove all barriers to access, with diverse interview panels and candidate shortlists.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2664558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Increase the number of female drivers in our organisation.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6427021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Publication of a gender pay gap report in 2022, publicising the efforts made to close the gap</a:t>
                      </a: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776338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Conduct an employee survey on nurturing a culture of inclusion </a:t>
                      </a: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7910053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Establish Female Networks across Energia Group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485369"/>
                  </a:ext>
                </a:extLst>
              </a:tr>
              <a:tr h="51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 key initiative for Enterprise is to increase our recruitment of female talent while also increasing representation of females at management levels across the organisation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06799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CA5E433-8B2E-4A09-BEFF-D79CC3D58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45" y="1178745"/>
            <a:ext cx="948382" cy="3651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DD5E6E-D967-4976-A641-270DEA7181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30" y="1754677"/>
            <a:ext cx="594614" cy="32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5B7E23-05BB-43E7-BFCD-5B2A7FE0DE7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70" y="2299492"/>
            <a:ext cx="935389" cy="23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DCE1AF6-BA4F-401D-9B4B-31935EAB5B2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95" y="2756876"/>
            <a:ext cx="1007098" cy="3478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A25C1C0-1235-4603-B747-65F7BA9D00E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66" y="3827315"/>
            <a:ext cx="725340" cy="23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Dublin Bus (Black with Yellow Castle) (2)">
            <a:extLst>
              <a:ext uri="{FF2B5EF4-FFF2-40B4-BE49-F238E27FC236}">
                <a16:creationId xmlns:a16="http://schemas.microsoft.com/office/drawing/2014/main" id="{0C7B6B3F-0F5D-4420-B269-D0D574D2A6B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53" y="4314650"/>
            <a:ext cx="1043905" cy="22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761CFB1-83A8-4094-97B9-11A1985BB0F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77" y="4870360"/>
            <a:ext cx="453734" cy="2550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FE1E065-B48E-41C4-A719-A9879C8B2010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6" y="5307230"/>
            <a:ext cx="880179" cy="2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A5F9E8E-FDC3-40D9-828F-77F9E5A063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1642" y="5859752"/>
            <a:ext cx="849790" cy="303219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CA1935A3-629F-4680-BA26-0B64AC2B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84" y="0"/>
            <a:ext cx="10977545" cy="6764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IE" sz="3600" dirty="0">
                <a:latin typeface="Montserrat Light" panose="00000400000000000000" pitchFamily="2" charset="0"/>
              </a:rPr>
              <a:t>Commitments for 2021-22</a:t>
            </a:r>
          </a:p>
        </p:txBody>
      </p:sp>
      <p:pic>
        <p:nvPicPr>
          <p:cNvPr id="24" name="Picture 6" descr="DHL Logo -Logo Brands For Free HD 3D">
            <a:extLst>
              <a:ext uri="{FF2B5EF4-FFF2-40B4-BE49-F238E27FC236}">
                <a16:creationId xmlns:a16="http://schemas.microsoft.com/office/drawing/2014/main" id="{D34CBB08-FA52-4739-ABDF-88F788F05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6" y="3256233"/>
            <a:ext cx="581839" cy="36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5E76E67-8CA5-4779-8630-61725E9F02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3413" y="614899"/>
            <a:ext cx="725487" cy="49991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1309960-E694-4887-ADE4-8CCE40710E1E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77" y="6398362"/>
            <a:ext cx="971550" cy="26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86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AF1684-7F2B-43D2-B579-9807C3E16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54987"/>
              </p:ext>
            </p:extLst>
          </p:nvPr>
        </p:nvGraphicFramePr>
        <p:xfrm>
          <a:off x="72993" y="657939"/>
          <a:ext cx="11870477" cy="60257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29531">
                  <a:extLst>
                    <a:ext uri="{9D8B030D-6E8A-4147-A177-3AD203B41FA5}">
                      <a16:colId xmlns:a16="http://schemas.microsoft.com/office/drawing/2014/main" val="2618124541"/>
                    </a:ext>
                  </a:extLst>
                </a:gridCol>
                <a:gridCol w="9840946">
                  <a:extLst>
                    <a:ext uri="{9D8B030D-6E8A-4147-A177-3AD203B41FA5}">
                      <a16:colId xmlns:a16="http://schemas.microsoft.com/office/drawing/2014/main" val="2021993761"/>
                    </a:ext>
                  </a:extLst>
                </a:gridCol>
              </a:tblGrid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Identifying, understanding and improving our diversity data collection practices to develop a more diverse and inclusive workforce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104669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Development of a publicly available Inclusion Statement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99632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Develop a 3 year roadmap for HEINEKEN Ireland's Diversity and Inclusion strategy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0699089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Undertake Thematic review on Culture based on CBI Thematic review of relevant financial industry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0908118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External provider to work with our staff trainers on new EDI training module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1979683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Introduce “Skills First”, an alternative talent pipeline to include Apprenticeships, Trainees and Neurodiverse talent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7243619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Enhance female representation in the Graduate Programme</a:t>
                      </a:r>
                      <a:endParaRPr lang="en-GB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65648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Establishment of an Ethnic &amp; Cultural Network under the iBelong Umbrella of the Diversity &amp; Inclusion Council to promote and celebrate racial, ethnic and cultural diversity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401180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Roll out Disability Confidence Training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21482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Implement appropriate mandatory diversity and unconscious bias training for all involved in recruiting and selecting and for all managers</a:t>
                      </a:r>
                      <a:endParaRPr lang="en-GB" sz="1000" dirty="0"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2664558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Create a work placement programme for people in direct provision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0026451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Increase the number of female employees in the organisation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491206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AAD2E4E-1F9C-44AD-8753-83DBA9746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77" y="676469"/>
            <a:ext cx="787744" cy="4139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2347E3-B7C6-413D-85FF-4419830E1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42" y="1228078"/>
            <a:ext cx="957169" cy="37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0A0393-54C0-4548-8C12-88494F946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904" y="1709663"/>
            <a:ext cx="1061453" cy="3871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0F2396-F635-4F35-89CC-166990FBE6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788" y="2751812"/>
            <a:ext cx="1455323" cy="3538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A1D015-939F-4051-9A9C-A80C30AD62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011" y="4180490"/>
            <a:ext cx="504000" cy="504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55DA71-80D1-4251-B4FA-F22CFDD814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8209" y="5200839"/>
            <a:ext cx="667580" cy="400548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873EFEE8-6A5B-4F80-8C8A-9044FAE85D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0" y="3664141"/>
            <a:ext cx="1224000" cy="52938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13545C2-2B19-4164-912D-8A40D141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84" y="0"/>
            <a:ext cx="10977545" cy="6764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IE" sz="3600" dirty="0">
                <a:latin typeface="Montserrat Light" panose="00000400000000000000" pitchFamily="2" charset="0"/>
              </a:rPr>
              <a:t>Commitments for 2021-22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0D228C-12E5-4C2E-9AC6-26BC7308A4F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56" y="5721624"/>
            <a:ext cx="719018" cy="4212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DD83E00-1EC1-438D-9075-33348CDC6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57" y="4694122"/>
            <a:ext cx="936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34E08D-ACA8-4E07-8F1C-5D2F73DE30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8910" y="2194463"/>
            <a:ext cx="1116000" cy="491040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AAC194FC-4F39-4488-A9E5-A7324E9C25C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7849" y="3222810"/>
            <a:ext cx="972000" cy="392040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B21FB05F-D014-42DE-BAAE-1E133C1B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72" y="6230819"/>
            <a:ext cx="862500" cy="41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47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AF1684-7F2B-43D2-B579-9807C3E16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07341"/>
              </p:ext>
            </p:extLst>
          </p:nvPr>
        </p:nvGraphicFramePr>
        <p:xfrm>
          <a:off x="71216" y="508882"/>
          <a:ext cx="11900389" cy="630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34645">
                  <a:extLst>
                    <a:ext uri="{9D8B030D-6E8A-4147-A177-3AD203B41FA5}">
                      <a16:colId xmlns:a16="http://schemas.microsoft.com/office/drawing/2014/main" val="2618124541"/>
                    </a:ext>
                  </a:extLst>
                </a:gridCol>
                <a:gridCol w="9865744">
                  <a:extLst>
                    <a:ext uri="{9D8B030D-6E8A-4147-A177-3AD203B41FA5}">
                      <a16:colId xmlns:a16="http://schemas.microsoft.com/office/drawing/2014/main" val="2021993761"/>
                    </a:ext>
                  </a:extLst>
                </a:gridCol>
              </a:tblGrid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Delivery of Equality, Diversity and Inclusion Workplace training to the Management and Office Support Team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4108388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Raise awareness of unconscious bias and its impact on decision making through training of People Managers and colleagues</a:t>
                      </a:r>
                      <a:endParaRPr kumimoji="0" lang="en-I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3042213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Conduct a survey of our colleagues on their perceptions of Diversity and Inclusion within PTSB.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99632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Evolve our data driven approach to improve the lived experience of all our people to create a truly inclusive workforce. 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440131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Montserrat" panose="00000500000000000000" pitchFamily="2" charset="0"/>
                        </a:rPr>
                        <a:t>Partner with Local Employment Group (South Dublin Partnership) to increase candidate pool for open roles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21372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Commence an internship programme to support people with intellectual disabilities to access work placements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0699089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Make Sky’s workforce more representative of our customers and local communities, at all levels, with a focus on gender and ethnic balance</a:t>
                      </a: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0908118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 promote  retention from an inclusivity perspective, we are launching a ‘spotlight on’ campaign to raise awareness of our personnel who are from diverse cultures, heritage and ethnic backgrounds, particularly those who have progressed and developed internally within the business</a:t>
                      </a: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1979683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We will ensure that all Hiring Managers complete an inclusive recruitment upskilling programme to understand how to be consciously inclusive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65648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All our colleagues will complete mandatory Diversity and Inclusion training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21482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Review job descriptions and current recruitment channels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2664558"/>
                  </a:ext>
                </a:extLst>
              </a:tr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0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Partner with local DEIS schools and rural schools to introduce the world of law to TY students</a:t>
                      </a:r>
                      <a:endParaRPr lang="en-IE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6427021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50371E51-0AFE-46D8-A1C3-63CFA021E4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9" y="1142656"/>
            <a:ext cx="863600" cy="3086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C61501B-0AA8-4460-8446-D7D63B0A810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6" b="16452"/>
          <a:stretch/>
        </p:blipFill>
        <p:spPr>
          <a:xfrm>
            <a:off x="695948" y="3137065"/>
            <a:ext cx="1007745" cy="4629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BDA2BCD-AAAA-4174-BFD6-F8294CD5391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1" y="3762766"/>
            <a:ext cx="647700" cy="396875"/>
          </a:xfrm>
          <a:prstGeom prst="rect">
            <a:avLst/>
          </a:prstGeom>
        </p:spPr>
      </p:pic>
      <p:pic>
        <p:nvPicPr>
          <p:cNvPr id="20" name="Picture 19" descr="Sodexo new">
            <a:extLst>
              <a:ext uri="{FF2B5EF4-FFF2-40B4-BE49-F238E27FC236}">
                <a16:creationId xmlns:a16="http://schemas.microsoft.com/office/drawing/2014/main" id="{B18AE80D-FE33-4963-A5F4-1BB36EA024C5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0" t="10526" r="10367" b="16469"/>
          <a:stretch/>
        </p:blipFill>
        <p:spPr bwMode="auto">
          <a:xfrm>
            <a:off x="672669" y="4295244"/>
            <a:ext cx="1008000" cy="4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AAD1EB5-D714-4ED5-BAA0-2DC6A0F949D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" y="4821838"/>
            <a:ext cx="719455" cy="33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CDBA43-CE45-4B57-BB27-AD1379D5CBAC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1" t="14624" r="15981" b="27208"/>
          <a:stretch/>
        </p:blipFill>
        <p:spPr>
          <a:xfrm>
            <a:off x="672924" y="5266380"/>
            <a:ext cx="1007745" cy="4267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C65392F-E3C2-4E3F-B4C0-0AB11287F5D7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" r="4793" b="17466"/>
          <a:stretch/>
        </p:blipFill>
        <p:spPr bwMode="auto">
          <a:xfrm>
            <a:off x="726772" y="5863092"/>
            <a:ext cx="89979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C4E2D4F-38B4-49A0-8E5B-A930D3CEEB4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5" y="6396102"/>
            <a:ext cx="13017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2E1263-4541-464F-BD5C-0FF3B44097E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6" t="32279" r="10140" b="32279"/>
          <a:stretch/>
        </p:blipFill>
        <p:spPr>
          <a:xfrm>
            <a:off x="583405" y="2659671"/>
            <a:ext cx="1301701" cy="428400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6A5FBC29-A3F2-4DA7-A9CC-2E6474F1B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84" y="0"/>
            <a:ext cx="10977545" cy="6764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IE" sz="3600" dirty="0">
                <a:latin typeface="Montserrat Light" panose="00000400000000000000" pitchFamily="2" charset="0"/>
              </a:rPr>
              <a:t>Commitments for 2021-22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383256-4012-441A-85BC-97F5E7F78D91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9055" b="23620"/>
          <a:stretch/>
        </p:blipFill>
        <p:spPr>
          <a:xfrm>
            <a:off x="620667" y="1547176"/>
            <a:ext cx="1182370" cy="432516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2A6D444-F131-4BB7-BA43-288735489A7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43716" y="2038149"/>
            <a:ext cx="610306" cy="4716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F83714-9F82-472F-899F-8371FA072606}"/>
              </a:ext>
            </a:extLst>
          </p:cNvPr>
          <p:cNvPicPr/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83"/>
          <a:stretch/>
        </p:blipFill>
        <p:spPr bwMode="auto">
          <a:xfrm>
            <a:off x="723217" y="551462"/>
            <a:ext cx="1030635" cy="4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76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838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Montserrat Light</vt:lpstr>
      <vt:lpstr>Office Theme</vt:lpstr>
      <vt:lpstr>PowerPoint Presentation</vt:lpstr>
      <vt:lpstr>PowerPoint Presentation</vt:lpstr>
      <vt:lpstr>Commitments for 2021-22</vt:lpstr>
      <vt:lpstr>Commitments for 2021-22</vt:lpstr>
      <vt:lpstr>Commitments for 2021-22</vt:lpstr>
      <vt:lpstr>Commitments for 2021-22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O'Sullivan</dc:creator>
  <cp:lastModifiedBy>Richa Tyagi</cp:lastModifiedBy>
  <cp:revision>61</cp:revision>
  <dcterms:created xsi:type="dcterms:W3CDTF">2021-05-18T20:47:28Z</dcterms:created>
  <dcterms:modified xsi:type="dcterms:W3CDTF">2022-02-28T12:07:48Z</dcterms:modified>
</cp:coreProperties>
</file>