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321" r:id="rId4"/>
    <p:sldId id="302" r:id="rId5"/>
    <p:sldId id="314" r:id="rId6"/>
    <p:sldId id="318" r:id="rId7"/>
    <p:sldId id="28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49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469CA7-2B28-4D91-8EBF-FFB2C931B8EF}"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135779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69CA7-2B28-4D91-8EBF-FFB2C931B8EF}"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372262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69CA7-2B28-4D91-8EBF-FFB2C931B8EF}"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859590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454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75001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0663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10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7784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9081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2764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1418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469CA7-2B28-4D91-8EBF-FFB2C931B8EF}"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2903971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48893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8266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7208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69CA7-2B28-4D91-8EBF-FFB2C931B8EF}" type="datetimeFigureOut">
              <a:rPr lang="en-GB" smtClean="0"/>
              <a:t>03/10/2018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163254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469CA7-2B28-4D91-8EBF-FFB2C931B8EF}"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251663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469CA7-2B28-4D91-8EBF-FFB2C931B8EF}" type="datetimeFigureOut">
              <a:rPr lang="en-GB" smtClean="0"/>
              <a:t>03/10/2018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381950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469CA7-2B28-4D91-8EBF-FFB2C931B8EF}" type="datetimeFigureOut">
              <a:rPr lang="en-GB" smtClean="0"/>
              <a:t>03/10/2018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355559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69CA7-2B28-4D91-8EBF-FFB2C931B8EF}" type="datetimeFigureOut">
              <a:rPr lang="en-GB" smtClean="0"/>
              <a:t>03/10/2018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28138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69CA7-2B28-4D91-8EBF-FFB2C931B8EF}"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1220438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69CA7-2B28-4D91-8EBF-FFB2C931B8EF}" type="datetimeFigureOut">
              <a:rPr lang="en-GB" smtClean="0"/>
              <a:t>03/10/2018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4F6A7-EB52-476A-A9E5-DDC0FE6D2776}" type="slidenum">
              <a:rPr lang="en-GB" smtClean="0"/>
              <a:t>‹#›</a:t>
            </a:fld>
            <a:endParaRPr lang="en-GB"/>
          </a:p>
        </p:txBody>
      </p:sp>
    </p:spTree>
    <p:extLst>
      <p:ext uri="{BB962C8B-B14F-4D97-AF65-F5344CB8AC3E}">
        <p14:creationId xmlns:p14="http://schemas.microsoft.com/office/powerpoint/2010/main" val="128571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chemeClr val="tx2">
                <a:lumMod val="50000"/>
              </a:schemeClr>
            </a:gs>
            <a:gs pos="100000">
              <a:schemeClr val="accent1">
                <a:lumMod val="30000"/>
                <a:lumOff val="70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69CA7-2B28-4D91-8EBF-FFB2C931B8EF}" type="datetimeFigureOut">
              <a:rPr lang="en-GB" smtClean="0"/>
              <a:t>03/10/2018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4F6A7-EB52-476A-A9E5-DDC0FE6D2776}" type="slidenum">
              <a:rPr lang="en-GB" smtClean="0"/>
              <a:t>‹#›</a:t>
            </a:fld>
            <a:endParaRPr lang="en-GB"/>
          </a:p>
        </p:txBody>
      </p:sp>
    </p:spTree>
    <p:extLst>
      <p:ext uri="{BB962C8B-B14F-4D97-AF65-F5344CB8AC3E}">
        <p14:creationId xmlns:p14="http://schemas.microsoft.com/office/powerpoint/2010/main" val="2436595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C16B7-0F4D-4973-83C3-B34ACEAD77E7}" type="datetimeFigureOut">
              <a:rPr lang="en-GB" smtClean="0">
                <a:solidFill>
                  <a:prstClr val="black">
                    <a:tint val="75000"/>
                  </a:prstClr>
                </a:solidFill>
              </a:rPr>
              <a:pPr/>
              <a:t>03/10/2018</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47CEC-2C41-462E-B9D4-1B8A598B80C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3284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hyperlink" Target="mailto:neilm@thrive-csr.com"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7" name="Picture 6"/>
          <p:cNvPicPr>
            <a:picLocks noChangeAspect="1"/>
          </p:cNvPicPr>
          <p:nvPr/>
        </p:nvPicPr>
        <p:blipFill>
          <a:blip r:embed="rId2"/>
          <a:stretch>
            <a:fillRect/>
          </a:stretch>
        </p:blipFill>
        <p:spPr>
          <a:xfrm>
            <a:off x="-84374" y="-103031"/>
            <a:ext cx="12383698" cy="697391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05463" y="363593"/>
            <a:ext cx="8132653" cy="4066326"/>
          </a:xfrm>
          <a:prstGeom prst="rect">
            <a:avLst/>
          </a:prstGeom>
        </p:spPr>
      </p:pic>
      <p:sp>
        <p:nvSpPr>
          <p:cNvPr id="8" name="TextBox 7"/>
          <p:cNvSpPr txBox="1"/>
          <p:nvPr/>
        </p:nvSpPr>
        <p:spPr>
          <a:xfrm>
            <a:off x="5049908" y="5470647"/>
            <a:ext cx="2043765" cy="369332"/>
          </a:xfrm>
          <a:prstGeom prst="rect">
            <a:avLst/>
          </a:prstGeom>
          <a:noFill/>
        </p:spPr>
        <p:txBody>
          <a:bodyPr wrap="none" rtlCol="0">
            <a:spAutoFit/>
          </a:bodyPr>
          <a:lstStyle/>
          <a:p>
            <a:r>
              <a:rPr lang="en-GB" dirty="0" smtClean="0">
                <a:solidFill>
                  <a:schemeClr val="bg1">
                    <a:lumMod val="95000"/>
                  </a:schemeClr>
                </a:solidFill>
                <a:latin typeface="Calibri" panose="020F0502020204030204" pitchFamily="34" charset="0"/>
              </a:rPr>
              <a:t>www.thrive-csr.com</a:t>
            </a:r>
            <a:endParaRPr lang="en-US" dirty="0">
              <a:solidFill>
                <a:schemeClr val="bg1">
                  <a:lumMod val="95000"/>
                </a:schemeClr>
              </a:solidFill>
            </a:endParaRPr>
          </a:p>
        </p:txBody>
      </p:sp>
      <p:sp>
        <p:nvSpPr>
          <p:cNvPr id="9" name="TextBox 8"/>
          <p:cNvSpPr txBox="1"/>
          <p:nvPr/>
        </p:nvSpPr>
        <p:spPr>
          <a:xfrm>
            <a:off x="2147792" y="4429919"/>
            <a:ext cx="8088654" cy="461665"/>
          </a:xfrm>
          <a:prstGeom prst="rect">
            <a:avLst/>
          </a:prstGeom>
          <a:noFill/>
        </p:spPr>
        <p:txBody>
          <a:bodyPr wrap="square" rtlCol="0">
            <a:spAutoFit/>
          </a:bodyPr>
          <a:lstStyle/>
          <a:p>
            <a:pPr algn="ctr"/>
            <a:r>
              <a:rPr lang="en-GB" sz="2400" dirty="0" smtClean="0">
                <a:solidFill>
                  <a:schemeClr val="bg1"/>
                </a:solidFill>
                <a:latin typeface="Calibri" panose="020F0502020204030204" pitchFamily="34" charset="0"/>
              </a:rPr>
              <a:t>Manage &amp; Showcase Your Employee Volunteering</a:t>
            </a:r>
          </a:p>
        </p:txBody>
      </p:sp>
    </p:spTree>
    <p:extLst>
      <p:ext uri="{BB962C8B-B14F-4D97-AF65-F5344CB8AC3E}">
        <p14:creationId xmlns:p14="http://schemas.microsoft.com/office/powerpoint/2010/main" val="3623089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1277" y="194604"/>
            <a:ext cx="1328584" cy="664292"/>
          </a:xfrm>
          <a:prstGeom prst="rect">
            <a:avLst/>
          </a:prstGeom>
        </p:spPr>
      </p:pic>
      <p:sp>
        <p:nvSpPr>
          <p:cNvPr id="4" name="TextBox 3"/>
          <p:cNvSpPr txBox="1"/>
          <p:nvPr/>
        </p:nvSpPr>
        <p:spPr>
          <a:xfrm>
            <a:off x="1033749" y="1060436"/>
            <a:ext cx="10115321" cy="5262979"/>
          </a:xfrm>
          <a:prstGeom prst="rect">
            <a:avLst/>
          </a:prstGeom>
          <a:noFill/>
        </p:spPr>
        <p:txBody>
          <a:bodyPr wrap="square" rtlCol="0">
            <a:spAutoFit/>
          </a:bodyPr>
          <a:lstStyle/>
          <a:p>
            <a:r>
              <a:rPr lang="en-GB" sz="2400" dirty="0" smtClean="0">
                <a:solidFill>
                  <a:srgbClr val="FFFF00"/>
                </a:solidFill>
                <a:latin typeface="Calibri" panose="020F0502020204030204" pitchFamily="34" charset="0"/>
              </a:rPr>
              <a:t>The Context…</a:t>
            </a:r>
          </a:p>
          <a:p>
            <a:r>
              <a:rPr lang="en-GB" sz="2400" dirty="0" smtClean="0">
                <a:solidFill>
                  <a:schemeClr val="bg1"/>
                </a:solidFill>
                <a:latin typeface="Calibri" panose="020F0502020204030204" pitchFamily="34" charset="0"/>
              </a:rPr>
              <a:t>Well managed Employee Volunteering programmes can contribute significantly to Employee Engagement.</a:t>
            </a:r>
          </a:p>
          <a:p>
            <a:endParaRPr lang="en-GB" sz="2400" dirty="0">
              <a:solidFill>
                <a:schemeClr val="bg1"/>
              </a:solidFill>
              <a:latin typeface="Calibri" panose="020F0502020204030204" pitchFamily="34" charset="0"/>
            </a:endParaRPr>
          </a:p>
          <a:p>
            <a:r>
              <a:rPr lang="en-GB" sz="2400" dirty="0" smtClean="0">
                <a:solidFill>
                  <a:srgbClr val="FFFF00"/>
                </a:solidFill>
                <a:latin typeface="Calibri" panose="020F0502020204030204" pitchFamily="34" charset="0"/>
              </a:rPr>
              <a:t>The Challenges…</a:t>
            </a:r>
          </a:p>
          <a:p>
            <a:r>
              <a:rPr lang="en-GB" sz="2400" dirty="0" smtClean="0">
                <a:solidFill>
                  <a:schemeClr val="bg1"/>
                </a:solidFill>
                <a:latin typeface="Calibri" panose="020F0502020204030204" pitchFamily="34" charset="0"/>
              </a:rPr>
              <a:t>Managing volunteer sign-ups; accurately tracking and reporting on participation; and understanding the difference your volunteering has made is inherently difficult and time consuming.</a:t>
            </a:r>
          </a:p>
          <a:p>
            <a:endParaRPr lang="en-GB" sz="2400" dirty="0">
              <a:solidFill>
                <a:schemeClr val="bg1"/>
              </a:solidFill>
              <a:latin typeface="Calibri" panose="020F0502020204030204" pitchFamily="34" charset="0"/>
            </a:endParaRPr>
          </a:p>
          <a:p>
            <a:r>
              <a:rPr lang="en-GB" sz="2400" dirty="0">
                <a:solidFill>
                  <a:srgbClr val="FFFF00"/>
                </a:solidFill>
                <a:latin typeface="Calibri" panose="020F0502020204030204" pitchFamily="34" charset="0"/>
              </a:rPr>
              <a:t>The </a:t>
            </a:r>
            <a:r>
              <a:rPr lang="en-GB" sz="2400" dirty="0" smtClean="0">
                <a:solidFill>
                  <a:srgbClr val="FFFF00"/>
                </a:solidFill>
                <a:latin typeface="Calibri" panose="020F0502020204030204" pitchFamily="34" charset="0"/>
              </a:rPr>
              <a:t>Opportunity…</a:t>
            </a:r>
            <a:endParaRPr lang="en-GB" sz="2400" dirty="0">
              <a:solidFill>
                <a:srgbClr val="FFFF00"/>
              </a:solidFill>
              <a:latin typeface="Calibri" panose="020F0502020204030204" pitchFamily="34" charset="0"/>
            </a:endParaRPr>
          </a:p>
          <a:p>
            <a:r>
              <a:rPr lang="en-GB" sz="2400" dirty="0" smtClean="0">
                <a:solidFill>
                  <a:schemeClr val="bg1"/>
                </a:solidFill>
                <a:latin typeface="Calibri" panose="020F0502020204030204" pitchFamily="34" charset="0"/>
              </a:rPr>
              <a:t>Adopting specialist software will not only streamline the management and reporting of volunteering but will enable feedback on your community impact to be effortlessly collected from volunteers and NGOS…. helping to enhance your volunteer programme and boost Employee </a:t>
            </a:r>
            <a:r>
              <a:rPr lang="en-GB" sz="2400" dirty="0">
                <a:solidFill>
                  <a:schemeClr val="bg1"/>
                </a:solidFill>
                <a:latin typeface="Calibri" panose="020F0502020204030204" pitchFamily="34" charset="0"/>
              </a:rPr>
              <a:t>E</a:t>
            </a:r>
            <a:r>
              <a:rPr lang="en-GB" sz="2400" dirty="0" smtClean="0">
                <a:solidFill>
                  <a:schemeClr val="bg1"/>
                </a:solidFill>
                <a:latin typeface="Calibri" panose="020F0502020204030204" pitchFamily="34" charset="0"/>
              </a:rPr>
              <a:t>ngagement.</a:t>
            </a:r>
            <a:endParaRPr lang="en-GB" sz="2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21183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2294" y="194603"/>
            <a:ext cx="1343326" cy="671663"/>
          </a:xfrm>
          <a:prstGeom prst="rect">
            <a:avLst/>
          </a:prstGeom>
        </p:spPr>
      </p:pic>
      <p:sp>
        <p:nvSpPr>
          <p:cNvPr id="6" name="TextBox 5"/>
          <p:cNvSpPr txBox="1"/>
          <p:nvPr/>
        </p:nvSpPr>
        <p:spPr>
          <a:xfrm>
            <a:off x="1233889" y="1013276"/>
            <a:ext cx="9692953" cy="3662541"/>
          </a:xfrm>
          <a:prstGeom prst="rect">
            <a:avLst/>
          </a:prstGeom>
          <a:noFill/>
        </p:spPr>
        <p:txBody>
          <a:bodyPr wrap="square" rtlCol="0">
            <a:spAutoFit/>
          </a:bodyPr>
          <a:lstStyle/>
          <a:p>
            <a:pPr algn="ctr"/>
            <a:r>
              <a:rPr lang="en-GB" sz="3200" u="sng" dirty="0" smtClean="0">
                <a:solidFill>
                  <a:srgbClr val="FFFF00"/>
                </a:solidFill>
                <a:latin typeface="Calibri" panose="020F0502020204030204" pitchFamily="34" charset="0"/>
              </a:rPr>
              <a:t>Thrive CSR…</a:t>
            </a:r>
          </a:p>
          <a:p>
            <a:pPr algn="ctr"/>
            <a:endParaRPr lang="en-GB" sz="3200" u="sng" dirty="0" smtClean="0">
              <a:solidFill>
                <a:schemeClr val="bg1"/>
              </a:solidFill>
              <a:latin typeface="Calibri" panose="020F0502020204030204" pitchFamily="34" charset="0"/>
            </a:endParaRPr>
          </a:p>
          <a:p>
            <a:pPr algn="ctr"/>
            <a:r>
              <a:rPr lang="en-GB" sz="2400" dirty="0" smtClean="0">
                <a:solidFill>
                  <a:schemeClr val="bg1"/>
                </a:solidFill>
                <a:latin typeface="Calibri" panose="020F0502020204030204" pitchFamily="34" charset="0"/>
              </a:rPr>
              <a:t>Thrive CSR is specialist Volunteering Management &amp; CSR Software </a:t>
            </a:r>
          </a:p>
          <a:p>
            <a:pPr algn="ctr"/>
            <a:endParaRPr lang="en-GB" sz="2400" dirty="0">
              <a:solidFill>
                <a:schemeClr val="bg1"/>
              </a:solidFill>
              <a:latin typeface="Calibri" panose="020F0502020204030204" pitchFamily="34" charset="0"/>
            </a:endParaRPr>
          </a:p>
          <a:p>
            <a:pPr algn="ctr"/>
            <a:r>
              <a:rPr lang="en-GB" sz="2400" dirty="0" smtClean="0">
                <a:solidFill>
                  <a:schemeClr val="bg1"/>
                </a:solidFill>
                <a:latin typeface="Calibri" panose="020F0502020204030204" pitchFamily="34" charset="0"/>
              </a:rPr>
              <a:t>…which is straightforward and intuitive for users</a:t>
            </a:r>
          </a:p>
          <a:p>
            <a:pPr algn="ctr"/>
            <a:endParaRPr lang="en-GB" sz="2400" dirty="0">
              <a:solidFill>
                <a:schemeClr val="bg1"/>
              </a:solidFill>
              <a:latin typeface="Calibri" panose="020F0502020204030204" pitchFamily="34" charset="0"/>
            </a:endParaRPr>
          </a:p>
          <a:p>
            <a:pPr algn="ctr"/>
            <a:r>
              <a:rPr lang="en-GB" sz="2400" dirty="0" smtClean="0">
                <a:solidFill>
                  <a:schemeClr val="bg1"/>
                </a:solidFill>
                <a:latin typeface="Calibri" panose="020F0502020204030204" pitchFamily="34" charset="0"/>
              </a:rPr>
              <a:t>…is focused around the needs of CSR managers</a:t>
            </a:r>
          </a:p>
          <a:p>
            <a:pPr algn="ctr"/>
            <a:endParaRPr lang="en-GB" sz="2400" dirty="0">
              <a:solidFill>
                <a:schemeClr val="bg1"/>
              </a:solidFill>
              <a:latin typeface="Calibri" panose="020F0502020204030204" pitchFamily="34" charset="0"/>
            </a:endParaRPr>
          </a:p>
          <a:p>
            <a:pPr algn="ctr"/>
            <a:r>
              <a:rPr lang="en-GB" sz="2400" dirty="0" smtClean="0">
                <a:solidFill>
                  <a:schemeClr val="bg1"/>
                </a:solidFill>
                <a:latin typeface="Calibri" panose="020F0502020204030204" pitchFamily="34" charset="0"/>
              </a:rPr>
              <a:t>…and is built to scale with you as your requirements grow</a:t>
            </a:r>
            <a:endParaRPr lang="en-GB" sz="2400" dirty="0">
              <a:solidFill>
                <a:schemeClr val="bg1"/>
              </a:solidFill>
              <a:latin typeface="Calibri" panose="020F0502020204030204" pitchFamily="34" charset="0"/>
            </a:endParaRPr>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26544" t="19573" r="31151" b="23446"/>
          <a:stretch/>
        </p:blipFill>
        <p:spPr>
          <a:xfrm>
            <a:off x="7674907" y="5205073"/>
            <a:ext cx="939449" cy="802286"/>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6439" y="5203620"/>
            <a:ext cx="803739" cy="803739"/>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40297" y="5192686"/>
            <a:ext cx="803740" cy="80374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45226" y="5221010"/>
            <a:ext cx="1369625" cy="770413"/>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3931" y="5203620"/>
            <a:ext cx="804966" cy="804966"/>
          </a:xfrm>
          <a:prstGeom prst="rect">
            <a:avLst/>
          </a:prstGeom>
        </p:spPr>
      </p:pic>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t="25201" b="23044"/>
          <a:stretch/>
        </p:blipFill>
        <p:spPr>
          <a:xfrm>
            <a:off x="1816243" y="5221010"/>
            <a:ext cx="1288382" cy="666794"/>
          </a:xfrm>
          <a:prstGeom prst="rect">
            <a:avLst/>
          </a:prstGeom>
        </p:spPr>
      </p:pic>
    </p:spTree>
    <p:extLst>
      <p:ext uri="{BB962C8B-B14F-4D97-AF65-F5344CB8AC3E}">
        <p14:creationId xmlns:p14="http://schemas.microsoft.com/office/powerpoint/2010/main" val="135494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2294" y="194603"/>
            <a:ext cx="1343326" cy="671663"/>
          </a:xfrm>
          <a:prstGeom prst="rect">
            <a:avLst/>
          </a:prstGeom>
        </p:spPr>
      </p:pic>
      <p:sp>
        <p:nvSpPr>
          <p:cNvPr id="6" name="TextBox 5"/>
          <p:cNvSpPr txBox="1"/>
          <p:nvPr/>
        </p:nvSpPr>
        <p:spPr>
          <a:xfrm>
            <a:off x="1437386" y="152139"/>
            <a:ext cx="10239949" cy="5262979"/>
          </a:xfrm>
          <a:prstGeom prst="rect">
            <a:avLst/>
          </a:prstGeom>
          <a:noFill/>
        </p:spPr>
        <p:txBody>
          <a:bodyPr wrap="square" rtlCol="0">
            <a:spAutoFit/>
          </a:bodyPr>
          <a:lstStyle/>
          <a:p>
            <a:endParaRPr lang="en-GB" sz="2400" dirty="0" smtClean="0">
              <a:solidFill>
                <a:schemeClr val="bg1"/>
              </a:solidFill>
              <a:latin typeface="Calibri" panose="020F0502020204030204" pitchFamily="34" charset="0"/>
            </a:endParaRPr>
          </a:p>
          <a:p>
            <a:endParaRPr lang="en-GB" sz="2400" dirty="0">
              <a:solidFill>
                <a:schemeClr val="bg1"/>
              </a:solidFill>
              <a:latin typeface="Calibri" panose="020F0502020204030204" pitchFamily="34" charset="0"/>
            </a:endParaRPr>
          </a:p>
          <a:p>
            <a:r>
              <a:rPr lang="en-GB" sz="2400" u="sng" dirty="0" smtClean="0">
                <a:solidFill>
                  <a:srgbClr val="FFFF00"/>
                </a:solidFill>
                <a:latin typeface="Calibri" panose="020F0502020204030204" pitchFamily="34" charset="0"/>
              </a:rPr>
              <a:t>Thrive CSR’s Employee Volunteering Module Benefits …</a:t>
            </a:r>
          </a:p>
          <a:p>
            <a:endParaRPr lang="en-GB" sz="2400" u="sng" dirty="0">
              <a:solidFill>
                <a:srgbClr val="FFFF00"/>
              </a:solidFill>
              <a:latin typeface="Calibri" panose="020F0502020204030204" pitchFamily="34" charset="0"/>
            </a:endParaRPr>
          </a:p>
          <a:p>
            <a:pPr marL="342900" indent="-342900">
              <a:buFont typeface="Arial" panose="020B0604020202020204" pitchFamily="34" charset="0"/>
              <a:buChar char="•"/>
            </a:pPr>
            <a:r>
              <a:rPr lang="en-GB" sz="2400" dirty="0" smtClean="0">
                <a:solidFill>
                  <a:schemeClr val="bg1"/>
                </a:solidFill>
                <a:latin typeface="Calibri" panose="020F0502020204030204" pitchFamily="34" charset="0"/>
              </a:rPr>
              <a:t>Streamline sign-ups and volunteer management for ALL volunteering types; from one-off team building activities, to long term mentoring.</a:t>
            </a:r>
          </a:p>
          <a:p>
            <a:pPr marL="342900" indent="-342900">
              <a:buFont typeface="Arial" panose="020B0604020202020204" pitchFamily="34" charset="0"/>
              <a:buChar char="•"/>
            </a:pPr>
            <a:endParaRPr lang="en-GB" sz="2400" dirty="0">
              <a:solidFill>
                <a:schemeClr val="bg1"/>
              </a:solidFill>
              <a:latin typeface="Calibri" panose="020F0502020204030204" pitchFamily="34" charset="0"/>
            </a:endParaRPr>
          </a:p>
          <a:p>
            <a:pPr marL="342900" indent="-342900">
              <a:buFont typeface="Arial" panose="020B0604020202020204" pitchFamily="34" charset="0"/>
              <a:buChar char="•"/>
            </a:pPr>
            <a:r>
              <a:rPr lang="en-GB" sz="2400" dirty="0">
                <a:solidFill>
                  <a:schemeClr val="bg1"/>
                </a:solidFill>
                <a:latin typeface="Calibri" panose="020F0502020204030204" pitchFamily="34" charset="0"/>
              </a:rPr>
              <a:t>Handle everything is one central system and avoid </a:t>
            </a:r>
            <a:r>
              <a:rPr lang="en-GB" sz="2400" dirty="0" smtClean="0">
                <a:solidFill>
                  <a:schemeClr val="bg1"/>
                </a:solidFill>
                <a:latin typeface="Calibri" panose="020F0502020204030204" pitchFamily="34" charset="0"/>
              </a:rPr>
              <a:t>significant admin.</a:t>
            </a:r>
            <a:endParaRPr lang="en-GB" sz="2400" dirty="0">
              <a:solidFill>
                <a:schemeClr val="bg1"/>
              </a:solidFill>
              <a:latin typeface="Calibri" panose="020F0502020204030204" pitchFamily="34" charset="0"/>
            </a:endParaRPr>
          </a:p>
          <a:p>
            <a:pPr marL="342900" indent="-342900">
              <a:buFont typeface="Arial" panose="020B0604020202020204" pitchFamily="34" charset="0"/>
              <a:buChar char="•"/>
            </a:pPr>
            <a:endParaRPr lang="en-GB" sz="2400" dirty="0">
              <a:solidFill>
                <a:schemeClr val="bg1"/>
              </a:solidFill>
              <a:latin typeface="Calibri" panose="020F0502020204030204" pitchFamily="34" charset="0"/>
            </a:endParaRPr>
          </a:p>
          <a:p>
            <a:pPr marL="342900" indent="-342900">
              <a:buFont typeface="Arial" panose="020B0604020202020204" pitchFamily="34" charset="0"/>
              <a:buChar char="•"/>
            </a:pPr>
            <a:r>
              <a:rPr lang="en-GB" sz="2400" dirty="0" smtClean="0">
                <a:solidFill>
                  <a:schemeClr val="bg1"/>
                </a:solidFill>
                <a:latin typeface="Calibri" panose="020F0502020204030204" pitchFamily="34" charset="0"/>
              </a:rPr>
              <a:t>Gather feedback on participation and community impact with ZERO time input by using our auto-feedback technology.  </a:t>
            </a:r>
          </a:p>
          <a:p>
            <a:pPr marL="342900" indent="-342900">
              <a:buFont typeface="Arial" panose="020B0604020202020204" pitchFamily="34" charset="0"/>
              <a:buChar char="•"/>
            </a:pPr>
            <a:endParaRPr lang="en-GB" sz="2400" dirty="0">
              <a:solidFill>
                <a:schemeClr val="bg1"/>
              </a:solidFill>
              <a:latin typeface="Calibri" panose="020F0502020204030204" pitchFamily="34" charset="0"/>
            </a:endParaRPr>
          </a:p>
          <a:p>
            <a:pPr marL="342900" indent="-342900">
              <a:buFont typeface="Arial" panose="020B0604020202020204" pitchFamily="34" charset="0"/>
              <a:buChar char="•"/>
            </a:pPr>
            <a:r>
              <a:rPr lang="en-GB" sz="2400" dirty="0" smtClean="0">
                <a:solidFill>
                  <a:schemeClr val="bg1"/>
                </a:solidFill>
                <a:latin typeface="Calibri" panose="020F0502020204030204" pitchFamily="34" charset="0"/>
              </a:rPr>
              <a:t>Easily showcase your program and its impact to internal and external stakeholders with tailored reports and real-time reporting .</a:t>
            </a:r>
            <a:endParaRPr lang="en-GB" sz="2400" dirty="0">
              <a:solidFill>
                <a:schemeClr val="bg1"/>
              </a:solidFill>
              <a:latin typeface="Calibri" panose="020F0502020204030204" pitchFamily="34" charset="0"/>
            </a:endParaRP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1203" t="27963" r="1604" b="4856"/>
          <a:stretch/>
        </p:blipFill>
        <p:spPr>
          <a:xfrm>
            <a:off x="7726497" y="5883770"/>
            <a:ext cx="1358343" cy="527871"/>
          </a:xfrm>
          <a:prstGeom prst="rect">
            <a:avLst/>
          </a:prstGeom>
        </p:spPr>
      </p:pic>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l="1203" t="27963" r="1604" b="4856"/>
          <a:stretch/>
        </p:blipFill>
        <p:spPr>
          <a:xfrm>
            <a:off x="2665611" y="5905359"/>
            <a:ext cx="1358343" cy="527871"/>
          </a:xfrm>
          <a:prstGeom prst="rect">
            <a:avLst/>
          </a:prstGeom>
        </p:spPr>
      </p:pic>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6481" t="14419" r="7747" b="6977"/>
          <a:stretch/>
        </p:blipFill>
        <p:spPr>
          <a:xfrm>
            <a:off x="4614945" y="5893640"/>
            <a:ext cx="1047253" cy="539590"/>
          </a:xfrm>
          <a:prstGeom prst="rect">
            <a:avLst/>
          </a:prstGeom>
        </p:spPr>
      </p:pic>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11025" t="16891" r="15252" b="7388"/>
          <a:stretch/>
        </p:blipFill>
        <p:spPr>
          <a:xfrm>
            <a:off x="6253189" y="5862183"/>
            <a:ext cx="988886" cy="571047"/>
          </a:xfrm>
          <a:prstGeom prst="rect">
            <a:avLst/>
          </a:prstGeom>
        </p:spPr>
      </p:pic>
    </p:spTree>
    <p:extLst>
      <p:ext uri="{BB962C8B-B14F-4D97-AF65-F5344CB8AC3E}">
        <p14:creationId xmlns:p14="http://schemas.microsoft.com/office/powerpoint/2010/main" val="3238169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558" y="3234473"/>
            <a:ext cx="2523759" cy="132497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8287" y="3683995"/>
            <a:ext cx="2633552" cy="138261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3778" y="1884889"/>
            <a:ext cx="661578" cy="661578"/>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34808" y="3650781"/>
            <a:ext cx="2584579" cy="1356904"/>
          </a:xfrm>
          <a:prstGeom prst="rect">
            <a:avLst/>
          </a:prstGeom>
        </p:spPr>
      </p:pic>
      <p:sp>
        <p:nvSpPr>
          <p:cNvPr id="10" name="TextBox 9"/>
          <p:cNvSpPr txBox="1"/>
          <p:nvPr/>
        </p:nvSpPr>
        <p:spPr>
          <a:xfrm>
            <a:off x="713174" y="4587088"/>
            <a:ext cx="2723720" cy="600164"/>
          </a:xfrm>
          <a:prstGeom prst="rect">
            <a:avLst/>
          </a:prstGeom>
          <a:noFill/>
        </p:spPr>
        <p:txBody>
          <a:bodyPr wrap="square" rtlCol="0">
            <a:spAutoFit/>
          </a:bodyPr>
          <a:lstStyle/>
          <a:p>
            <a:pPr algn="ctr"/>
            <a:r>
              <a:rPr lang="en-NZ" sz="1100" b="1" dirty="0" smtClean="0">
                <a:solidFill>
                  <a:prstClr val="black"/>
                </a:solidFill>
                <a:latin typeface="Helvetica" panose="020B0604020202020204" pitchFamily="34" charset="0"/>
              </a:rPr>
              <a:t>Collate, curate and communicate</a:t>
            </a:r>
          </a:p>
          <a:p>
            <a:pPr algn="ctr"/>
            <a:r>
              <a:rPr lang="en-NZ" sz="1100" b="1" dirty="0" smtClean="0">
                <a:solidFill>
                  <a:prstClr val="black"/>
                </a:solidFill>
                <a:latin typeface="Helvetica" panose="020B0604020202020204" pitchFamily="34" charset="0"/>
              </a:rPr>
              <a:t>engaging volunteer opportunities on a branded ‘Volunteering Portal’ </a:t>
            </a:r>
            <a:endParaRPr lang="en-GB" sz="1100" b="1" dirty="0">
              <a:solidFill>
                <a:prstClr val="black"/>
              </a:solidFill>
              <a:latin typeface="Helvetica" panose="020B0604020202020204" pitchFamily="34" charset="0"/>
            </a:endParaRPr>
          </a:p>
        </p:txBody>
      </p:sp>
      <p:sp>
        <p:nvSpPr>
          <p:cNvPr id="11" name="TextBox 10"/>
          <p:cNvSpPr txBox="1"/>
          <p:nvPr/>
        </p:nvSpPr>
        <p:spPr>
          <a:xfrm>
            <a:off x="5043397" y="3161218"/>
            <a:ext cx="2619627" cy="430887"/>
          </a:xfrm>
          <a:prstGeom prst="rect">
            <a:avLst/>
          </a:prstGeom>
          <a:noFill/>
        </p:spPr>
        <p:txBody>
          <a:bodyPr wrap="none" rtlCol="0">
            <a:spAutoFit/>
          </a:bodyPr>
          <a:lstStyle/>
          <a:p>
            <a:pPr algn="ctr"/>
            <a:r>
              <a:rPr lang="en-NZ" sz="1100" b="1" dirty="0">
                <a:solidFill>
                  <a:prstClr val="black"/>
                </a:solidFill>
                <a:latin typeface="Helvetica" panose="020B0604020202020204" pitchFamily="34" charset="0"/>
              </a:rPr>
              <a:t>Manage all stages of volunteering, </a:t>
            </a:r>
            <a:endParaRPr lang="en-NZ" sz="1100" b="1" dirty="0" smtClean="0">
              <a:solidFill>
                <a:prstClr val="black"/>
              </a:solidFill>
              <a:latin typeface="Helvetica" panose="020B0604020202020204" pitchFamily="34" charset="0"/>
            </a:endParaRPr>
          </a:p>
          <a:p>
            <a:pPr algn="ctr"/>
            <a:r>
              <a:rPr lang="en-NZ" sz="1100" b="1" dirty="0" smtClean="0">
                <a:solidFill>
                  <a:prstClr val="black"/>
                </a:solidFill>
                <a:latin typeface="Helvetica" panose="020B0604020202020204" pitchFamily="34" charset="0"/>
              </a:rPr>
              <a:t>from </a:t>
            </a:r>
            <a:r>
              <a:rPr lang="en-NZ" sz="1100" b="1" dirty="0">
                <a:solidFill>
                  <a:prstClr val="black"/>
                </a:solidFill>
                <a:latin typeface="Helvetica" panose="020B0604020202020204" pitchFamily="34" charset="0"/>
              </a:rPr>
              <a:t>a central dashboard</a:t>
            </a:r>
            <a:endParaRPr lang="en-GB" sz="1100" b="1" dirty="0">
              <a:solidFill>
                <a:prstClr val="black"/>
              </a:solidFill>
              <a:latin typeface="Helvetica" panose="020B0604020202020204" pitchFamily="34" charset="0"/>
            </a:endParaRPr>
          </a:p>
        </p:txBody>
      </p:sp>
      <p:sp>
        <p:nvSpPr>
          <p:cNvPr id="14" name="TextBox 13"/>
          <p:cNvSpPr txBox="1"/>
          <p:nvPr/>
        </p:nvSpPr>
        <p:spPr>
          <a:xfrm>
            <a:off x="9038924" y="3073100"/>
            <a:ext cx="2677335" cy="430887"/>
          </a:xfrm>
          <a:prstGeom prst="rect">
            <a:avLst/>
          </a:prstGeom>
          <a:noFill/>
        </p:spPr>
        <p:txBody>
          <a:bodyPr wrap="none" rtlCol="0">
            <a:spAutoFit/>
          </a:bodyPr>
          <a:lstStyle/>
          <a:p>
            <a:pPr algn="ctr"/>
            <a:r>
              <a:rPr lang="en-NZ" sz="1100" b="1" dirty="0" smtClean="0">
                <a:solidFill>
                  <a:prstClr val="black"/>
                </a:solidFill>
                <a:latin typeface="Helvetica" panose="020B0604020202020204" pitchFamily="34" charset="0"/>
              </a:rPr>
              <a:t>Real time, detailed </a:t>
            </a:r>
            <a:r>
              <a:rPr lang="en-NZ" sz="1100" b="1" dirty="0">
                <a:solidFill>
                  <a:prstClr val="black"/>
                </a:solidFill>
                <a:latin typeface="Helvetica" panose="020B0604020202020204" pitchFamily="34" charset="0"/>
              </a:rPr>
              <a:t>reports on </a:t>
            </a:r>
            <a:r>
              <a:rPr lang="en-NZ" sz="1100" b="1" dirty="0" smtClean="0">
                <a:solidFill>
                  <a:prstClr val="black"/>
                </a:solidFill>
                <a:latin typeface="Helvetica" panose="020B0604020202020204" pitchFamily="34" charset="0"/>
              </a:rPr>
              <a:t>activity</a:t>
            </a:r>
          </a:p>
          <a:p>
            <a:pPr algn="ctr"/>
            <a:r>
              <a:rPr lang="en-NZ" sz="1100" b="1" dirty="0" smtClean="0">
                <a:solidFill>
                  <a:prstClr val="black"/>
                </a:solidFill>
                <a:latin typeface="Helvetica" panose="020B0604020202020204" pitchFamily="34" charset="0"/>
              </a:rPr>
              <a:t>and community impact</a:t>
            </a:r>
            <a:endParaRPr lang="en-NZ" sz="1100" b="1" dirty="0">
              <a:solidFill>
                <a:prstClr val="black"/>
              </a:solidFill>
              <a:latin typeface="Helvetica" panose="020B0604020202020204" pitchFamily="34" charset="0"/>
            </a:endParaRPr>
          </a:p>
        </p:txBody>
      </p:sp>
      <p:cxnSp>
        <p:nvCxnSpPr>
          <p:cNvPr id="22" name="Straight Arrow Connector 21"/>
          <p:cNvCxnSpPr/>
          <p:nvPr/>
        </p:nvCxnSpPr>
        <p:spPr>
          <a:xfrm flipV="1">
            <a:off x="3434592" y="4161521"/>
            <a:ext cx="1743075"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738251" y="4161521"/>
            <a:ext cx="1237129" cy="0"/>
          </a:xfrm>
          <a:prstGeom prst="straightConnector1">
            <a:avLst/>
          </a:prstGeom>
          <a:ln>
            <a:headEnd type="none"/>
            <a:tailEnd type="triangle"/>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40286" y="1690178"/>
            <a:ext cx="270689" cy="270689"/>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0485" y="1728647"/>
            <a:ext cx="277304" cy="277304"/>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63407" y="1899161"/>
            <a:ext cx="661577" cy="661577"/>
          </a:xfrm>
          <a:prstGeom prst="rect">
            <a:avLst/>
          </a:prstGeom>
        </p:spPr>
      </p:pic>
      <p:cxnSp>
        <p:nvCxnSpPr>
          <p:cNvPr id="32" name="Straight Arrow Connector 31"/>
          <p:cNvCxnSpPr/>
          <p:nvPr/>
        </p:nvCxnSpPr>
        <p:spPr>
          <a:xfrm rot="5400000">
            <a:off x="6055062" y="2786415"/>
            <a:ext cx="54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548021" y="2008737"/>
            <a:ext cx="0" cy="3808169"/>
          </a:xfrm>
          <a:prstGeom prst="straightConnector1">
            <a:avLst/>
          </a:prstGeom>
          <a:ln>
            <a:solidFill>
              <a:schemeClr val="tx1"/>
            </a:solidFill>
            <a:prstDash val="dashDot"/>
            <a:headEnd type="none"/>
            <a:tailEnd type="non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373114" y="1129724"/>
            <a:ext cx="2289910" cy="430887"/>
          </a:xfrm>
          <a:prstGeom prst="rect">
            <a:avLst/>
          </a:prstGeom>
          <a:noFill/>
        </p:spPr>
        <p:txBody>
          <a:bodyPr wrap="square" rtlCol="0">
            <a:spAutoFit/>
          </a:bodyPr>
          <a:lstStyle/>
          <a:p>
            <a:pPr algn="ctr"/>
            <a:r>
              <a:rPr lang="en-GB" sz="1100" b="1" dirty="0" smtClean="0">
                <a:solidFill>
                  <a:prstClr val="black"/>
                </a:solidFill>
                <a:latin typeface="Helvetica" panose="020B0604020202020204" pitchFamily="34" charset="0"/>
              </a:rPr>
              <a:t>Automatically collect feedback from Employees </a:t>
            </a:r>
            <a:endParaRPr lang="en-GB" sz="1100" b="1" dirty="0">
              <a:solidFill>
                <a:prstClr val="black"/>
              </a:solidFill>
              <a:latin typeface="Helvetica" panose="020B0604020202020204" pitchFamily="34" charset="0"/>
            </a:endParaRPr>
          </a:p>
        </p:txBody>
      </p:sp>
      <p:cxnSp>
        <p:nvCxnSpPr>
          <p:cNvPr id="48" name="Straight Arrow Connector 47"/>
          <p:cNvCxnSpPr/>
          <p:nvPr/>
        </p:nvCxnSpPr>
        <p:spPr>
          <a:xfrm>
            <a:off x="8400884" y="1975523"/>
            <a:ext cx="0" cy="3841383"/>
          </a:xfrm>
          <a:prstGeom prst="straightConnector1">
            <a:avLst/>
          </a:prstGeom>
          <a:ln>
            <a:solidFill>
              <a:schemeClr val="tx1"/>
            </a:solidFill>
            <a:prstDash val="dashDot"/>
            <a:headEnd type="none"/>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92641" y="417863"/>
            <a:ext cx="9424099" cy="584775"/>
          </a:xfrm>
          <a:prstGeom prst="rect">
            <a:avLst/>
          </a:prstGeom>
          <a:noFill/>
        </p:spPr>
        <p:txBody>
          <a:bodyPr wrap="square" rtlCol="0">
            <a:spAutoFit/>
          </a:bodyPr>
          <a:lstStyle/>
          <a:p>
            <a:r>
              <a:rPr lang="en-GB" sz="1600" b="1" u="sng" dirty="0" smtClean="0">
                <a:solidFill>
                  <a:srgbClr val="44546A"/>
                </a:solidFill>
                <a:latin typeface="Helvetica" panose="020B0604020202020204" pitchFamily="34" charset="0"/>
              </a:rPr>
              <a:t>Volunteering Module Overview …. </a:t>
            </a:r>
          </a:p>
          <a:p>
            <a:pPr algn="ctr"/>
            <a:endParaRPr lang="en-GB" sz="1600" dirty="0">
              <a:solidFill>
                <a:srgbClr val="44546A"/>
              </a:solidFill>
              <a:latin typeface="Helvetica" panose="020B0604020202020204" pitchFamily="34" charset="0"/>
            </a:endParaRPr>
          </a:p>
        </p:txBody>
      </p:sp>
      <p:sp>
        <p:nvSpPr>
          <p:cNvPr id="8" name="TextBox 7"/>
          <p:cNvSpPr txBox="1"/>
          <p:nvPr/>
        </p:nvSpPr>
        <p:spPr>
          <a:xfrm>
            <a:off x="492641" y="6121378"/>
            <a:ext cx="10105586" cy="523220"/>
          </a:xfrm>
          <a:prstGeom prst="rect">
            <a:avLst/>
          </a:prstGeom>
          <a:noFill/>
        </p:spPr>
        <p:txBody>
          <a:bodyPr wrap="square" rtlCol="0">
            <a:spAutoFit/>
          </a:bodyPr>
          <a:lstStyle/>
          <a:p>
            <a:r>
              <a:rPr lang="en-GB" sz="1400" b="1" dirty="0" smtClean="0"/>
              <a:t>Note</a:t>
            </a:r>
            <a:r>
              <a:rPr lang="en-GB" sz="1400" dirty="0" smtClean="0"/>
              <a:t> – diagram depicts basic system. Many additional features and functionality are available to add as your needs grow</a:t>
            </a:r>
          </a:p>
          <a:p>
            <a:r>
              <a:rPr lang="en-GB" sz="1400" dirty="0" smtClean="0"/>
              <a:t>For example, employee profiles, accepting volunteering suggestions from charities/community groups or employees and many more. </a:t>
            </a:r>
            <a:endParaRPr lang="en-GB" sz="1400" dirty="0"/>
          </a:p>
        </p:txBody>
      </p:sp>
    </p:spTree>
    <p:extLst>
      <p:ext uri="{BB962C8B-B14F-4D97-AF65-F5344CB8AC3E}">
        <p14:creationId xmlns:p14="http://schemas.microsoft.com/office/powerpoint/2010/main" val="101054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2294" y="194603"/>
            <a:ext cx="1343326" cy="671663"/>
          </a:xfrm>
          <a:prstGeom prst="rect">
            <a:avLst/>
          </a:prstGeom>
        </p:spPr>
      </p:pic>
      <p:sp>
        <p:nvSpPr>
          <p:cNvPr id="6" name="TextBox 5"/>
          <p:cNvSpPr txBox="1"/>
          <p:nvPr/>
        </p:nvSpPr>
        <p:spPr>
          <a:xfrm>
            <a:off x="1437386" y="194603"/>
            <a:ext cx="10239949" cy="5016758"/>
          </a:xfrm>
          <a:prstGeom prst="rect">
            <a:avLst/>
          </a:prstGeom>
          <a:noFill/>
        </p:spPr>
        <p:txBody>
          <a:bodyPr wrap="square" rtlCol="0">
            <a:spAutoFit/>
          </a:bodyPr>
          <a:lstStyle/>
          <a:p>
            <a:endParaRPr lang="en-GB" sz="2400" dirty="0" smtClean="0">
              <a:solidFill>
                <a:schemeClr val="bg1"/>
              </a:solidFill>
              <a:latin typeface="Calibri" panose="020F0502020204030204" pitchFamily="34" charset="0"/>
            </a:endParaRPr>
          </a:p>
          <a:p>
            <a:endParaRPr lang="en-GB" sz="2400" dirty="0">
              <a:solidFill>
                <a:schemeClr val="bg1"/>
              </a:solidFill>
              <a:latin typeface="Calibri" panose="020F0502020204030204" pitchFamily="34" charset="0"/>
            </a:endParaRPr>
          </a:p>
          <a:p>
            <a:r>
              <a:rPr lang="en-GB" sz="2400" dirty="0" smtClean="0">
                <a:solidFill>
                  <a:srgbClr val="FFFF00"/>
                </a:solidFill>
                <a:latin typeface="Calibri" panose="020F0502020204030204" pitchFamily="34" charset="0"/>
              </a:rPr>
              <a:t>Other modules available from Thrive CSR….</a:t>
            </a:r>
          </a:p>
          <a:p>
            <a:endParaRPr lang="en-GB" sz="2400" dirty="0" smtClean="0">
              <a:solidFill>
                <a:srgbClr val="FFFF00"/>
              </a:solidFill>
              <a:latin typeface="Calibri" panose="020F0502020204030204" pitchFamily="34" charset="0"/>
            </a:endParaRP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Matched Funding/Fundraising</a:t>
            </a: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Environmental/Sustainability Data Collection</a:t>
            </a: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Grants / Donations Management</a:t>
            </a: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General CSR Module for central management of a broad range of initiatives</a:t>
            </a:r>
          </a:p>
          <a:p>
            <a:pPr marL="342900" indent="-342900">
              <a:buFont typeface="Arial" panose="020B0604020202020204" pitchFamily="34" charset="0"/>
              <a:buChar char="•"/>
            </a:pPr>
            <a:endParaRPr lang="en-GB" sz="2000" dirty="0">
              <a:solidFill>
                <a:schemeClr val="bg1"/>
              </a:solidFill>
              <a:latin typeface="Calibri" panose="020F0502020204030204" pitchFamily="34" charset="0"/>
            </a:endParaRPr>
          </a:p>
          <a:p>
            <a:endParaRPr lang="en-GB" sz="2000" dirty="0">
              <a:solidFill>
                <a:schemeClr val="bg1"/>
              </a:solidFill>
              <a:latin typeface="Calibri" panose="020F0502020204030204" pitchFamily="34" charset="0"/>
            </a:endParaRPr>
          </a:p>
          <a:p>
            <a:r>
              <a:rPr lang="en-GB" sz="2400" dirty="0" smtClean="0">
                <a:solidFill>
                  <a:srgbClr val="FFFF00"/>
                </a:solidFill>
                <a:latin typeface="Calibri" panose="020F0502020204030204" pitchFamily="34" charset="0"/>
              </a:rPr>
              <a:t>Contact Details...</a:t>
            </a:r>
          </a:p>
          <a:p>
            <a:endParaRPr lang="en-GB" sz="2000" dirty="0">
              <a:solidFill>
                <a:srgbClr val="FFFF00"/>
              </a:solidFill>
              <a:latin typeface="Calibri" panose="020F0502020204030204" pitchFamily="34" charset="0"/>
            </a:endParaRPr>
          </a:p>
          <a:p>
            <a:endParaRPr lang="en-GB" sz="2000" dirty="0" smtClean="0">
              <a:solidFill>
                <a:srgbClr val="FFFF00"/>
              </a:solidFill>
              <a:latin typeface="Calibri" panose="020F0502020204030204" pitchFamily="34" charset="0"/>
            </a:endParaRPr>
          </a:p>
          <a:p>
            <a:endParaRPr lang="en-GB" sz="2000" dirty="0" smtClean="0">
              <a:solidFill>
                <a:schemeClr val="bg1"/>
              </a:solidFill>
              <a:latin typeface="Calibri" panose="020F0502020204030204" pitchFamily="34" charset="0"/>
            </a:endParaRPr>
          </a:p>
          <a:p>
            <a:endParaRPr lang="en-GB" sz="2000" dirty="0" smtClean="0">
              <a:solidFill>
                <a:schemeClr val="bg1"/>
              </a:solidFill>
              <a:latin typeface="Calibri" panose="020F0502020204030204" pitchFamily="34" charset="0"/>
            </a:endParaRPr>
          </a:p>
        </p:txBody>
      </p:sp>
      <p:sp>
        <p:nvSpPr>
          <p:cNvPr id="7" name="TextBox 6"/>
          <p:cNvSpPr txBox="1"/>
          <p:nvPr/>
        </p:nvSpPr>
        <p:spPr>
          <a:xfrm>
            <a:off x="1807732" y="4208175"/>
            <a:ext cx="3496121" cy="2246769"/>
          </a:xfrm>
          <a:prstGeom prst="rect">
            <a:avLst/>
          </a:prstGeom>
          <a:noFill/>
        </p:spPr>
        <p:txBody>
          <a:bodyPr wrap="square" rtlCol="0">
            <a:spAutoFit/>
          </a:bodyPr>
          <a:lstStyle/>
          <a:p>
            <a:r>
              <a:rPr lang="en-GB" sz="2000" b="1" dirty="0" smtClean="0">
                <a:solidFill>
                  <a:schemeClr val="bg1"/>
                </a:solidFill>
                <a:latin typeface="Calibri" panose="020F0502020204030204" pitchFamily="34" charset="0"/>
              </a:rPr>
              <a:t>Neil Macdonald</a:t>
            </a:r>
          </a:p>
          <a:p>
            <a:r>
              <a:rPr lang="en-GB" sz="2000" dirty="0" smtClean="0">
                <a:solidFill>
                  <a:schemeClr val="bg1"/>
                </a:solidFill>
                <a:latin typeface="Calibri" panose="020F0502020204030204" pitchFamily="34" charset="0"/>
              </a:rPr>
              <a:t>Chief Executive Officer</a:t>
            </a:r>
          </a:p>
          <a:p>
            <a:r>
              <a:rPr lang="en-GB" sz="2000" dirty="0" smtClean="0">
                <a:solidFill>
                  <a:schemeClr val="bg1"/>
                </a:solidFill>
                <a:latin typeface="Calibri" panose="020F0502020204030204" pitchFamily="34" charset="0"/>
              </a:rPr>
              <a:t>Thrive-CSR</a:t>
            </a:r>
          </a:p>
          <a:p>
            <a:r>
              <a:rPr lang="en-GB" sz="2000" dirty="0" smtClean="0">
                <a:solidFill>
                  <a:schemeClr val="bg1"/>
                </a:solidFill>
                <a:latin typeface="Calibri" panose="020F0502020204030204" pitchFamily="34" charset="0"/>
              </a:rPr>
              <a:t>E: </a:t>
            </a:r>
            <a:r>
              <a:rPr lang="en-GB" sz="2000" dirty="0" smtClean="0">
                <a:solidFill>
                  <a:schemeClr val="bg1"/>
                </a:solidFill>
                <a:latin typeface="Calibri" panose="020F0502020204030204" pitchFamily="34" charset="0"/>
                <a:hlinkClick r:id="rId3"/>
              </a:rPr>
              <a:t>neilm@thrive-csr.com</a:t>
            </a:r>
            <a:endParaRPr lang="en-GB" sz="2000" dirty="0" smtClean="0">
              <a:solidFill>
                <a:schemeClr val="bg1"/>
              </a:solidFill>
              <a:latin typeface="Calibri" panose="020F0502020204030204" pitchFamily="34" charset="0"/>
            </a:endParaRPr>
          </a:p>
          <a:p>
            <a:r>
              <a:rPr lang="en-GB" sz="2000" dirty="0" smtClean="0">
                <a:solidFill>
                  <a:schemeClr val="bg1"/>
                </a:solidFill>
                <a:latin typeface="Calibri" panose="020F0502020204030204" pitchFamily="34" charset="0"/>
              </a:rPr>
              <a:t>T: +44 7789644049</a:t>
            </a:r>
          </a:p>
          <a:p>
            <a:endParaRPr lang="en-GB" sz="2000" dirty="0" smtClean="0">
              <a:solidFill>
                <a:schemeClr val="bg1"/>
              </a:solidFill>
              <a:latin typeface="Calibri" panose="020F0502020204030204" pitchFamily="34" charset="0"/>
            </a:endParaRPr>
          </a:p>
          <a:p>
            <a:endParaRPr lang="en-GB" sz="2000" dirty="0" smtClean="0">
              <a:solidFill>
                <a:schemeClr val="bg1"/>
              </a:solidFill>
              <a:latin typeface="Calibri" panose="020F0502020204030204" pitchFamily="34" charset="0"/>
            </a:endParaRPr>
          </a:p>
        </p:txBody>
      </p:sp>
      <p:sp>
        <p:nvSpPr>
          <p:cNvPr id="9" name="TextBox 8"/>
          <p:cNvSpPr txBox="1"/>
          <p:nvPr/>
        </p:nvSpPr>
        <p:spPr>
          <a:xfrm>
            <a:off x="6336749" y="4318344"/>
            <a:ext cx="3944679" cy="1323439"/>
          </a:xfrm>
          <a:prstGeom prst="rect">
            <a:avLst/>
          </a:prstGeom>
          <a:noFill/>
        </p:spPr>
        <p:txBody>
          <a:bodyPr wrap="square" rtlCol="0">
            <a:spAutoFit/>
          </a:bodyPr>
          <a:lstStyle/>
          <a:p>
            <a:r>
              <a:rPr lang="en-GB" sz="2000" b="1" dirty="0">
                <a:solidFill>
                  <a:schemeClr val="bg1"/>
                </a:solidFill>
                <a:latin typeface="Calibri" panose="020F0502020204030204" pitchFamily="34" charset="0"/>
              </a:rPr>
              <a:t>Dr Nick Murry</a:t>
            </a:r>
          </a:p>
          <a:p>
            <a:r>
              <a:rPr lang="en-GB" sz="2000" dirty="0">
                <a:solidFill>
                  <a:schemeClr val="bg1"/>
                </a:solidFill>
                <a:latin typeface="Calibri" panose="020F0502020204030204" pitchFamily="34" charset="0"/>
              </a:rPr>
              <a:t>Head of </a:t>
            </a:r>
            <a:r>
              <a:rPr lang="en-GB" sz="2000" dirty="0" smtClean="0">
                <a:solidFill>
                  <a:schemeClr val="bg1"/>
                </a:solidFill>
                <a:latin typeface="Calibri" panose="020F0502020204030204" pitchFamily="34" charset="0"/>
              </a:rPr>
              <a:t>CR &amp; Client </a:t>
            </a:r>
            <a:r>
              <a:rPr lang="en-GB" sz="2000" dirty="0">
                <a:solidFill>
                  <a:schemeClr val="bg1"/>
                </a:solidFill>
                <a:latin typeface="Calibri" panose="020F0502020204030204" pitchFamily="34" charset="0"/>
              </a:rPr>
              <a:t>Services</a:t>
            </a:r>
          </a:p>
          <a:p>
            <a:r>
              <a:rPr lang="en-GB" sz="2000" dirty="0">
                <a:solidFill>
                  <a:schemeClr val="bg1"/>
                </a:solidFill>
                <a:latin typeface="Calibri" panose="020F0502020204030204" pitchFamily="34" charset="0"/>
              </a:rPr>
              <a:t>Thrive-CSR</a:t>
            </a:r>
          </a:p>
          <a:p>
            <a:r>
              <a:rPr lang="en-GB" sz="2000" dirty="0">
                <a:solidFill>
                  <a:schemeClr val="bg1"/>
                </a:solidFill>
                <a:latin typeface="Calibri" panose="020F0502020204030204" pitchFamily="34" charset="0"/>
              </a:rPr>
              <a:t>E: </a:t>
            </a:r>
            <a:r>
              <a:rPr lang="en-GB" sz="2000" dirty="0" smtClean="0">
                <a:solidFill>
                  <a:schemeClr val="bg1"/>
                </a:solidFill>
                <a:latin typeface="Calibri" panose="020F0502020204030204" pitchFamily="34" charset="0"/>
              </a:rPr>
              <a:t>nickm@thrive-csr.com</a:t>
            </a:r>
            <a:endParaRPr lang="en-GB"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5427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5130</TotalTime>
  <Words>351</Words>
  <Application>Microsoft Office PowerPoint</Application>
  <PresentationFormat>Custom</PresentationFormat>
  <Paragraphs>62</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Macdonald</dc:creator>
  <cp:lastModifiedBy>Nathalie Pavone</cp:lastModifiedBy>
  <cp:revision>165</cp:revision>
  <dcterms:created xsi:type="dcterms:W3CDTF">2016-07-04T17:35:01Z</dcterms:created>
  <dcterms:modified xsi:type="dcterms:W3CDTF">2018-10-03T10:37:49Z</dcterms:modified>
</cp:coreProperties>
</file>