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7" r:id="rId3"/>
    <p:sldMasterId id="2147483753" r:id="rId4"/>
    <p:sldMasterId id="2147483766" r:id="rId5"/>
    <p:sldMasterId id="2147483779" r:id="rId6"/>
    <p:sldMasterId id="2147483792" r:id="rId7"/>
  </p:sldMasterIdLst>
  <p:notesMasterIdLst>
    <p:notesMasterId r:id="rId32"/>
  </p:notesMasterIdLst>
  <p:handoutMasterIdLst>
    <p:handoutMasterId r:id="rId33"/>
  </p:handoutMasterIdLst>
  <p:sldIdLst>
    <p:sldId id="507" r:id="rId8"/>
    <p:sldId id="588" r:id="rId9"/>
    <p:sldId id="596" r:id="rId10"/>
    <p:sldId id="566" r:id="rId11"/>
    <p:sldId id="568" r:id="rId12"/>
    <p:sldId id="578" r:id="rId13"/>
    <p:sldId id="594" r:id="rId14"/>
    <p:sldId id="573" r:id="rId15"/>
    <p:sldId id="595" r:id="rId16"/>
    <p:sldId id="468" r:id="rId17"/>
    <p:sldId id="604" r:id="rId18"/>
    <p:sldId id="605" r:id="rId19"/>
    <p:sldId id="606" r:id="rId20"/>
    <p:sldId id="582" r:id="rId21"/>
    <p:sldId id="586" r:id="rId22"/>
    <p:sldId id="598" r:id="rId23"/>
    <p:sldId id="439" r:id="rId24"/>
    <p:sldId id="592" r:id="rId25"/>
    <p:sldId id="590" r:id="rId26"/>
    <p:sldId id="599" r:id="rId27"/>
    <p:sldId id="603" r:id="rId28"/>
    <p:sldId id="602" r:id="rId29"/>
    <p:sldId id="601" r:id="rId30"/>
    <p:sldId id="482" r:id="rId31"/>
  </p:sldIdLst>
  <p:sldSz cx="10287000" cy="6858000" type="35mm"/>
  <p:notesSz cx="6797675" cy="9926638"/>
  <p:defaultText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4" algn="l" defTabSz="914356" rtl="0" eaLnBrk="1" latinLnBrk="0" hangingPunct="1">
      <a:defRPr sz="1800" kern="1200">
        <a:solidFill>
          <a:schemeClr val="tx1"/>
        </a:solidFill>
        <a:latin typeface="+mn-lt"/>
        <a:ea typeface="+mn-ea"/>
        <a:cs typeface="+mn-cs"/>
      </a:defRPr>
    </a:lvl4pPr>
    <a:lvl5pPr marL="1828712" algn="l" defTabSz="914356" rtl="0" eaLnBrk="1" latinLnBrk="0" hangingPunct="1">
      <a:defRPr sz="1800" kern="1200">
        <a:solidFill>
          <a:schemeClr val="tx1"/>
        </a:solidFill>
        <a:latin typeface="+mn-lt"/>
        <a:ea typeface="+mn-ea"/>
        <a:cs typeface="+mn-cs"/>
      </a:defRPr>
    </a:lvl5pPr>
    <a:lvl6pPr marL="2285890" algn="l" defTabSz="914356" rtl="0" eaLnBrk="1" latinLnBrk="0" hangingPunct="1">
      <a:defRPr sz="1800" kern="1200">
        <a:solidFill>
          <a:schemeClr val="tx1"/>
        </a:solidFill>
        <a:latin typeface="+mn-lt"/>
        <a:ea typeface="+mn-ea"/>
        <a:cs typeface="+mn-cs"/>
      </a:defRPr>
    </a:lvl6pPr>
    <a:lvl7pPr marL="2743068" algn="l" defTabSz="914356" rtl="0" eaLnBrk="1" latinLnBrk="0" hangingPunct="1">
      <a:defRPr sz="1800" kern="1200">
        <a:solidFill>
          <a:schemeClr val="tx1"/>
        </a:solidFill>
        <a:latin typeface="+mn-lt"/>
        <a:ea typeface="+mn-ea"/>
        <a:cs typeface="+mn-cs"/>
      </a:defRPr>
    </a:lvl7pPr>
    <a:lvl8pPr marL="3200247" algn="l" defTabSz="914356" rtl="0" eaLnBrk="1" latinLnBrk="0" hangingPunct="1">
      <a:defRPr sz="1800" kern="1200">
        <a:solidFill>
          <a:schemeClr val="tx1"/>
        </a:solidFill>
        <a:latin typeface="+mn-lt"/>
        <a:ea typeface="+mn-ea"/>
        <a:cs typeface="+mn-cs"/>
      </a:defRPr>
    </a:lvl8pPr>
    <a:lvl9pPr marL="3657424" algn="l" defTabSz="91435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0883BC-2A7E-4772-80D0-F40809F223D5}">
          <p14:sldIdLst>
            <p14:sldId id="507"/>
            <p14:sldId id="588"/>
            <p14:sldId id="596"/>
            <p14:sldId id="566"/>
            <p14:sldId id="568"/>
            <p14:sldId id="578"/>
            <p14:sldId id="594"/>
            <p14:sldId id="573"/>
            <p14:sldId id="595"/>
            <p14:sldId id="468"/>
            <p14:sldId id="604"/>
            <p14:sldId id="605"/>
            <p14:sldId id="606"/>
            <p14:sldId id="582"/>
            <p14:sldId id="586"/>
            <p14:sldId id="598"/>
            <p14:sldId id="439"/>
            <p14:sldId id="592"/>
            <p14:sldId id="590"/>
            <p14:sldId id="599"/>
            <p14:sldId id="603"/>
            <p14:sldId id="602"/>
            <p14:sldId id="601"/>
            <p14:sldId id="48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7F9"/>
    <a:srgbClr val="993366"/>
    <a:srgbClr val="7B0314"/>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51" autoAdjust="0"/>
  </p:normalViewPr>
  <p:slideViewPr>
    <p:cSldViewPr>
      <p:cViewPr>
        <p:scale>
          <a:sx n="70" d="100"/>
          <a:sy n="70" d="100"/>
        </p:scale>
        <p:origin x="-1134" y="216"/>
      </p:cViewPr>
      <p:guideLst>
        <p:guide orient="horz" pos="2160"/>
        <p:guide pos="32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0AEA6-C162-4311-A0F5-924A42D8767D}" type="doc">
      <dgm:prSet loTypeId="urn:microsoft.com/office/officeart/2005/8/layout/rings+Icon" loCatId="relationship" qsTypeId="urn:microsoft.com/office/officeart/2005/8/quickstyle/3d3" qsCatId="3D" csTypeId="urn:microsoft.com/office/officeart/2005/8/colors/accent5_4" csCatId="accent5" phldr="1"/>
      <dgm:spPr/>
    </dgm:pt>
    <dgm:pt modelId="{67616081-821A-4CB2-B705-D74B96DC6189}">
      <dgm:prSet phldrT="[Text]" custT="1"/>
      <dgm:spPr/>
      <dgm:t>
        <a:bodyPr/>
        <a:lstStyle/>
        <a:p>
          <a:r>
            <a:rPr lang="en-GB" sz="1400" b="1" dirty="0" smtClean="0"/>
            <a:t>Measure</a:t>
          </a:r>
          <a:r>
            <a:rPr lang="en-GB" sz="1400" dirty="0" smtClean="0"/>
            <a:t> current levels of marginalised people* in our workforce, </a:t>
          </a:r>
          <a:r>
            <a:rPr lang="en-GB" sz="1400" b="1" dirty="0" smtClean="0"/>
            <a:t>benchmark</a:t>
          </a:r>
          <a:r>
            <a:rPr lang="en-GB" sz="1400" dirty="0" smtClean="0"/>
            <a:t> ourselves  and </a:t>
          </a:r>
          <a:r>
            <a:rPr lang="en-GB" sz="1400" b="1" dirty="0" smtClean="0"/>
            <a:t>improve</a:t>
          </a:r>
          <a:r>
            <a:rPr lang="en-GB" sz="1400" dirty="0" smtClean="0"/>
            <a:t> year on year</a:t>
          </a:r>
          <a:endParaRPr lang="en-GB" sz="1400" dirty="0"/>
        </a:p>
      </dgm:t>
    </dgm:pt>
    <dgm:pt modelId="{B7DAC6D7-6413-41B1-A33E-AE8780FC91E2}" type="parTrans" cxnId="{05706830-8594-4C90-A193-E6C75E1CEAD9}">
      <dgm:prSet/>
      <dgm:spPr/>
      <dgm:t>
        <a:bodyPr/>
        <a:lstStyle/>
        <a:p>
          <a:endParaRPr lang="en-GB"/>
        </a:p>
      </dgm:t>
    </dgm:pt>
    <dgm:pt modelId="{14189012-DAF3-47C8-A3AF-01D815836A04}" type="sibTrans" cxnId="{05706830-8594-4C90-A193-E6C75E1CEAD9}">
      <dgm:prSet/>
      <dgm:spPr/>
      <dgm:t>
        <a:bodyPr/>
        <a:lstStyle/>
        <a:p>
          <a:endParaRPr lang="en-GB"/>
        </a:p>
      </dgm:t>
    </dgm:pt>
    <dgm:pt modelId="{BA74FFFD-5F0F-47C8-990A-231B53A71505}">
      <dgm:prSet phldrT="[Text]" custT="1"/>
      <dgm:spPr/>
      <dgm:t>
        <a:bodyPr/>
        <a:lstStyle/>
        <a:p>
          <a:r>
            <a:rPr lang="en-GB" sz="1400" b="1" dirty="0" smtClean="0"/>
            <a:t>Co-create</a:t>
          </a:r>
          <a:r>
            <a:rPr lang="en-GB" sz="1400" dirty="0" smtClean="0"/>
            <a:t> an unconscious bias training programme with UCD and </a:t>
          </a:r>
          <a:r>
            <a:rPr lang="en-GB" sz="1400" b="1" dirty="0" smtClean="0"/>
            <a:t>implement</a:t>
          </a:r>
          <a:r>
            <a:rPr lang="en-GB" sz="1400" dirty="0" smtClean="0"/>
            <a:t> across all businesses</a:t>
          </a:r>
          <a:endParaRPr lang="en-GB" sz="1400" dirty="0"/>
        </a:p>
      </dgm:t>
    </dgm:pt>
    <dgm:pt modelId="{8629BE69-A0A4-4322-B758-6B5E82469C26}" type="parTrans" cxnId="{D1C1D022-C070-48D6-8A70-18E750788BE3}">
      <dgm:prSet/>
      <dgm:spPr/>
      <dgm:t>
        <a:bodyPr/>
        <a:lstStyle/>
        <a:p>
          <a:endParaRPr lang="en-GB"/>
        </a:p>
      </dgm:t>
    </dgm:pt>
    <dgm:pt modelId="{2D604AC2-10AF-4BAC-AA44-9B9E7AF5AD1C}" type="sibTrans" cxnId="{D1C1D022-C070-48D6-8A70-18E750788BE3}">
      <dgm:prSet/>
      <dgm:spPr/>
      <dgm:t>
        <a:bodyPr/>
        <a:lstStyle/>
        <a:p>
          <a:endParaRPr lang="en-GB"/>
        </a:p>
      </dgm:t>
    </dgm:pt>
    <dgm:pt modelId="{CE217ADB-4AA0-432F-96E0-D8D6694E0337}">
      <dgm:prSet phldrT="[Text]" custT="1"/>
      <dgm:spPr/>
      <dgm:t>
        <a:bodyPr/>
        <a:lstStyle/>
        <a:p>
          <a:r>
            <a:rPr lang="en-GB" sz="1400" b="1" dirty="0" smtClean="0"/>
            <a:t>Launch</a:t>
          </a:r>
          <a:r>
            <a:rPr lang="en-GB" sz="1400" dirty="0" smtClean="0"/>
            <a:t> a B2B learning and support platform and </a:t>
          </a:r>
          <a:r>
            <a:rPr lang="en-GB" sz="1400" b="1" dirty="0" smtClean="0"/>
            <a:t>increase</a:t>
          </a:r>
          <a:r>
            <a:rPr lang="en-GB" sz="1400" dirty="0" smtClean="0"/>
            <a:t> adoption of social inclusion programmes throughout Ireland</a:t>
          </a:r>
          <a:endParaRPr lang="en-GB" sz="1400" dirty="0"/>
        </a:p>
      </dgm:t>
    </dgm:pt>
    <dgm:pt modelId="{5245274B-3243-4C36-ADF4-387DA46CDBC6}" type="parTrans" cxnId="{13B1ECB6-4394-4472-9B45-574ABDC40BA9}">
      <dgm:prSet/>
      <dgm:spPr/>
      <dgm:t>
        <a:bodyPr/>
        <a:lstStyle/>
        <a:p>
          <a:endParaRPr lang="en-GB"/>
        </a:p>
      </dgm:t>
    </dgm:pt>
    <dgm:pt modelId="{1B325701-5777-4811-8DE7-539A2F6A561A}" type="sibTrans" cxnId="{13B1ECB6-4394-4472-9B45-574ABDC40BA9}">
      <dgm:prSet/>
      <dgm:spPr/>
      <dgm:t>
        <a:bodyPr/>
        <a:lstStyle/>
        <a:p>
          <a:endParaRPr lang="en-GB"/>
        </a:p>
      </dgm:t>
    </dgm:pt>
    <dgm:pt modelId="{3E93F94D-25CC-4F73-A528-D661F0D6ED7C}" type="pres">
      <dgm:prSet presAssocID="{BC30AEA6-C162-4311-A0F5-924A42D8767D}" presName="Name0" presStyleCnt="0">
        <dgm:presLayoutVars>
          <dgm:chMax val="7"/>
          <dgm:dir/>
          <dgm:resizeHandles val="exact"/>
        </dgm:presLayoutVars>
      </dgm:prSet>
      <dgm:spPr/>
    </dgm:pt>
    <dgm:pt modelId="{F2B1EDA8-C7B9-4B7C-904E-48B00D81A020}" type="pres">
      <dgm:prSet presAssocID="{BC30AEA6-C162-4311-A0F5-924A42D8767D}" presName="ellipse1" presStyleLbl="vennNode1" presStyleIdx="0" presStyleCnt="3" custScaleX="89456" custScaleY="89775">
        <dgm:presLayoutVars>
          <dgm:bulletEnabled val="1"/>
        </dgm:presLayoutVars>
      </dgm:prSet>
      <dgm:spPr/>
      <dgm:t>
        <a:bodyPr/>
        <a:lstStyle/>
        <a:p>
          <a:endParaRPr lang="en-GB"/>
        </a:p>
      </dgm:t>
    </dgm:pt>
    <dgm:pt modelId="{754B4FDD-6F69-43BC-84A3-FCF76D4D8A96}" type="pres">
      <dgm:prSet presAssocID="{BC30AEA6-C162-4311-A0F5-924A42D8767D}" presName="ellipse2" presStyleLbl="vennNode1" presStyleIdx="1" presStyleCnt="3" custScaleX="89456" custScaleY="89775">
        <dgm:presLayoutVars>
          <dgm:bulletEnabled val="1"/>
        </dgm:presLayoutVars>
      </dgm:prSet>
      <dgm:spPr/>
      <dgm:t>
        <a:bodyPr/>
        <a:lstStyle/>
        <a:p>
          <a:endParaRPr lang="en-GB"/>
        </a:p>
      </dgm:t>
    </dgm:pt>
    <dgm:pt modelId="{37D16C71-A5C1-40AF-9FCC-6D1BE9D84B8D}" type="pres">
      <dgm:prSet presAssocID="{BC30AEA6-C162-4311-A0F5-924A42D8767D}" presName="ellipse3" presStyleLbl="vennNode1" presStyleIdx="2" presStyleCnt="3" custScaleX="89456" custScaleY="89775">
        <dgm:presLayoutVars>
          <dgm:bulletEnabled val="1"/>
        </dgm:presLayoutVars>
      </dgm:prSet>
      <dgm:spPr/>
      <dgm:t>
        <a:bodyPr/>
        <a:lstStyle/>
        <a:p>
          <a:endParaRPr lang="en-GB"/>
        </a:p>
      </dgm:t>
    </dgm:pt>
  </dgm:ptLst>
  <dgm:cxnLst>
    <dgm:cxn modelId="{05706830-8594-4C90-A193-E6C75E1CEAD9}" srcId="{BC30AEA6-C162-4311-A0F5-924A42D8767D}" destId="{67616081-821A-4CB2-B705-D74B96DC6189}" srcOrd="0" destOrd="0" parTransId="{B7DAC6D7-6413-41B1-A33E-AE8780FC91E2}" sibTransId="{14189012-DAF3-47C8-A3AF-01D815836A04}"/>
    <dgm:cxn modelId="{13B1ECB6-4394-4472-9B45-574ABDC40BA9}" srcId="{BC30AEA6-C162-4311-A0F5-924A42D8767D}" destId="{CE217ADB-4AA0-432F-96E0-D8D6694E0337}" srcOrd="2" destOrd="0" parTransId="{5245274B-3243-4C36-ADF4-387DA46CDBC6}" sibTransId="{1B325701-5777-4811-8DE7-539A2F6A561A}"/>
    <dgm:cxn modelId="{DBDC7BF3-AD6C-4CF0-A4E3-0FA581F191A8}" type="presOf" srcId="{BA74FFFD-5F0F-47C8-990A-231B53A71505}" destId="{754B4FDD-6F69-43BC-84A3-FCF76D4D8A96}" srcOrd="0" destOrd="0" presId="urn:microsoft.com/office/officeart/2005/8/layout/rings+Icon"/>
    <dgm:cxn modelId="{125E23A1-1E29-4F7A-8848-BAE3C3DD0E84}" type="presOf" srcId="{CE217ADB-4AA0-432F-96E0-D8D6694E0337}" destId="{37D16C71-A5C1-40AF-9FCC-6D1BE9D84B8D}" srcOrd="0" destOrd="0" presId="urn:microsoft.com/office/officeart/2005/8/layout/rings+Icon"/>
    <dgm:cxn modelId="{C6182DE5-1736-4A62-B0F5-4B423BB0817E}" type="presOf" srcId="{67616081-821A-4CB2-B705-D74B96DC6189}" destId="{F2B1EDA8-C7B9-4B7C-904E-48B00D81A020}" srcOrd="0" destOrd="0" presId="urn:microsoft.com/office/officeart/2005/8/layout/rings+Icon"/>
    <dgm:cxn modelId="{0E26280D-F046-4B3F-AFCC-EA2F7A424683}" type="presOf" srcId="{BC30AEA6-C162-4311-A0F5-924A42D8767D}" destId="{3E93F94D-25CC-4F73-A528-D661F0D6ED7C}" srcOrd="0" destOrd="0" presId="urn:microsoft.com/office/officeart/2005/8/layout/rings+Icon"/>
    <dgm:cxn modelId="{D1C1D022-C070-48D6-8A70-18E750788BE3}" srcId="{BC30AEA6-C162-4311-A0F5-924A42D8767D}" destId="{BA74FFFD-5F0F-47C8-990A-231B53A71505}" srcOrd="1" destOrd="0" parTransId="{8629BE69-A0A4-4322-B758-6B5E82469C26}" sibTransId="{2D604AC2-10AF-4BAC-AA44-9B9E7AF5AD1C}"/>
    <dgm:cxn modelId="{1988DE45-438E-48C8-8F9D-D7CB352B1DB2}" type="presParOf" srcId="{3E93F94D-25CC-4F73-A528-D661F0D6ED7C}" destId="{F2B1EDA8-C7B9-4B7C-904E-48B00D81A020}" srcOrd="0" destOrd="0" presId="urn:microsoft.com/office/officeart/2005/8/layout/rings+Icon"/>
    <dgm:cxn modelId="{3DC2C751-2A23-4C26-9A05-428AEF97AF1D}" type="presParOf" srcId="{3E93F94D-25CC-4F73-A528-D661F0D6ED7C}" destId="{754B4FDD-6F69-43BC-84A3-FCF76D4D8A96}" srcOrd="1" destOrd="0" presId="urn:microsoft.com/office/officeart/2005/8/layout/rings+Icon"/>
    <dgm:cxn modelId="{4978335D-1A57-4BFB-8099-7A567EA5EEC8}" type="presParOf" srcId="{3E93F94D-25CC-4F73-A528-D661F0D6ED7C}" destId="{37D16C71-A5C1-40AF-9FCC-6D1BE9D84B8D}"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CE9459-BAAC-4C58-A047-D652806A779A}" type="doc">
      <dgm:prSet loTypeId="urn:microsoft.com/office/officeart/2005/8/layout/chart3" loCatId="cycle" qsTypeId="urn:microsoft.com/office/officeart/2005/8/quickstyle/simple1" qsCatId="simple" csTypeId="urn:microsoft.com/office/officeart/2005/8/colors/accent1_2" csCatId="accent1" phldr="1"/>
      <dgm:spPr/>
    </dgm:pt>
    <dgm:pt modelId="{7C9AC037-0A32-429A-8DC4-64D0B42AFB32}">
      <dgm:prSet phldrT="[Text]" custT="1"/>
      <dgm:spPr>
        <a:solidFill>
          <a:srgbClr val="AC2B75"/>
        </a:solidFill>
      </dgm:spPr>
      <dgm:t>
        <a:bodyPr/>
        <a:lstStyle/>
        <a:p>
          <a:r>
            <a:rPr lang="en-US" sz="1200" dirty="0">
              <a:latin typeface="Graphik" panose="020B0503030202060203" pitchFamily="34" charset="0"/>
              <a:cs typeface="Arial" panose="020B0604020202020204" pitchFamily="34" charset="0"/>
            </a:rPr>
            <a:t>Employment Law &amp; Regulation</a:t>
          </a:r>
        </a:p>
        <a:p>
          <a:endParaRPr lang="en-US" sz="1200" dirty="0">
            <a:latin typeface="Graphik" panose="020B0503030202060203" pitchFamily="34" charset="0"/>
            <a:cs typeface="Arial" panose="020B0604020202020204" pitchFamily="34" charset="0"/>
          </a:endParaRPr>
        </a:p>
        <a:p>
          <a:endParaRPr lang="en-US" sz="1200" dirty="0">
            <a:latin typeface="Graphik" panose="020B0503030202060203" pitchFamily="34" charset="0"/>
            <a:cs typeface="Arial" panose="020B0604020202020204" pitchFamily="34" charset="0"/>
          </a:endParaRPr>
        </a:p>
      </dgm:t>
    </dgm:pt>
    <dgm:pt modelId="{740FBC57-752E-4BC6-B7AE-7208CD19DFB3}" type="parTrans" cxnId="{FC43CAD1-05E4-4FB4-B849-9E0514166949}">
      <dgm:prSet/>
      <dgm:spPr/>
      <dgm:t>
        <a:bodyPr/>
        <a:lstStyle/>
        <a:p>
          <a:endParaRPr lang="en-US" sz="900"/>
        </a:p>
      </dgm:t>
    </dgm:pt>
    <dgm:pt modelId="{21096A32-BB7D-405A-BFF9-4C31828DD8FE}" type="sibTrans" cxnId="{FC43CAD1-05E4-4FB4-B849-9E0514166949}">
      <dgm:prSet/>
      <dgm:spPr/>
      <dgm:t>
        <a:bodyPr/>
        <a:lstStyle/>
        <a:p>
          <a:endParaRPr lang="en-US" sz="900"/>
        </a:p>
      </dgm:t>
    </dgm:pt>
    <dgm:pt modelId="{AE4E39CA-E9B0-4CD6-9D46-755056CE5F00}">
      <dgm:prSet phldrT="[Text]" custT="1"/>
      <dgm:spPr>
        <a:solidFill>
          <a:srgbClr val="AC2B75"/>
        </a:solidFill>
      </dgm:spPr>
      <dgm:t>
        <a:bodyPr/>
        <a:lstStyle/>
        <a:p>
          <a:endParaRPr lang="en-US" sz="1200" dirty="0">
            <a:latin typeface="Graphik" panose="020B0503030202060203" pitchFamily="34" charset="0"/>
            <a:cs typeface="Arial" panose="020B0604020202020204" pitchFamily="34" charset="0"/>
          </a:endParaRPr>
        </a:p>
        <a:p>
          <a:endParaRPr lang="en-US" sz="1200" dirty="0">
            <a:latin typeface="Graphik" panose="020B0503030202060203" pitchFamily="34" charset="0"/>
            <a:cs typeface="Arial" panose="020B0604020202020204" pitchFamily="34" charset="0"/>
          </a:endParaRPr>
        </a:p>
        <a:p>
          <a:endParaRPr lang="en-US" sz="1200" dirty="0">
            <a:latin typeface="Graphik" panose="020B0503030202060203" pitchFamily="34" charset="0"/>
            <a:cs typeface="Arial" panose="020B0604020202020204" pitchFamily="34" charset="0"/>
          </a:endParaRPr>
        </a:p>
        <a:p>
          <a:r>
            <a:rPr lang="en-US" sz="1200" dirty="0">
              <a:latin typeface="Graphik" panose="020B0503030202060203" pitchFamily="34" charset="0"/>
              <a:cs typeface="Arial" panose="020B0604020202020204" pitchFamily="34" charset="0"/>
            </a:rPr>
            <a:t>Learning &amp; Development</a:t>
          </a:r>
        </a:p>
      </dgm:t>
    </dgm:pt>
    <dgm:pt modelId="{5E4693BF-6CBC-4206-895B-4176F88F66DA}" type="parTrans" cxnId="{2A7E844C-7EC6-4310-A603-D1EFC76B674D}">
      <dgm:prSet/>
      <dgm:spPr/>
      <dgm:t>
        <a:bodyPr/>
        <a:lstStyle/>
        <a:p>
          <a:endParaRPr lang="en-US" sz="900"/>
        </a:p>
      </dgm:t>
    </dgm:pt>
    <dgm:pt modelId="{8C40393E-2C54-4A5A-B98A-E05CE6BB7572}" type="sibTrans" cxnId="{2A7E844C-7EC6-4310-A603-D1EFC76B674D}">
      <dgm:prSet/>
      <dgm:spPr/>
      <dgm:t>
        <a:bodyPr/>
        <a:lstStyle/>
        <a:p>
          <a:endParaRPr lang="en-US" sz="900"/>
        </a:p>
      </dgm:t>
    </dgm:pt>
    <dgm:pt modelId="{687906B8-6AAA-4D71-A425-71E42FD35BD0}">
      <dgm:prSet phldrT="[Text]" custT="1"/>
      <dgm:spPr>
        <a:solidFill>
          <a:srgbClr val="AC2B75"/>
        </a:solidFill>
      </dgm:spPr>
      <dgm:t>
        <a:bodyPr/>
        <a:lstStyle/>
        <a:p>
          <a:endParaRPr lang="en-US" sz="1200" dirty="0">
            <a:latin typeface="Graphik" panose="020B0503030202060203" pitchFamily="34" charset="0"/>
            <a:cs typeface="Arial" panose="020B0604020202020204" pitchFamily="34" charset="0"/>
          </a:endParaRPr>
        </a:p>
        <a:p>
          <a:endParaRPr lang="en-US" sz="1200" dirty="0">
            <a:latin typeface="Graphik" panose="020B0503030202060203" pitchFamily="34" charset="0"/>
            <a:cs typeface="Arial" panose="020B0604020202020204" pitchFamily="34" charset="0"/>
          </a:endParaRPr>
        </a:p>
        <a:p>
          <a:endParaRPr lang="en-US" sz="1200" dirty="0">
            <a:latin typeface="Graphik" panose="020B0503030202060203" pitchFamily="34" charset="0"/>
            <a:cs typeface="Arial" panose="020B0604020202020204" pitchFamily="34" charset="0"/>
          </a:endParaRPr>
        </a:p>
        <a:p>
          <a:r>
            <a:rPr lang="en-US" sz="1200" dirty="0">
              <a:latin typeface="Graphik" panose="020B0503030202060203" pitchFamily="34" charset="0"/>
              <a:cs typeface="Arial" panose="020B0604020202020204" pitchFamily="34" charset="0"/>
            </a:rPr>
            <a:t>HR Policies &amp; Structures</a:t>
          </a:r>
        </a:p>
      </dgm:t>
    </dgm:pt>
    <dgm:pt modelId="{1235AD21-5AB1-4D81-9AB3-56D32B4A80B2}" type="parTrans" cxnId="{D237E8B8-C361-433E-AE0A-EEC8CF578477}">
      <dgm:prSet/>
      <dgm:spPr/>
      <dgm:t>
        <a:bodyPr/>
        <a:lstStyle/>
        <a:p>
          <a:endParaRPr lang="en-US" sz="900"/>
        </a:p>
      </dgm:t>
    </dgm:pt>
    <dgm:pt modelId="{41E5D7B4-592C-4F39-932C-EA9A0A07E95B}" type="sibTrans" cxnId="{D237E8B8-C361-433E-AE0A-EEC8CF578477}">
      <dgm:prSet/>
      <dgm:spPr/>
      <dgm:t>
        <a:bodyPr/>
        <a:lstStyle/>
        <a:p>
          <a:endParaRPr lang="en-US" sz="900"/>
        </a:p>
      </dgm:t>
    </dgm:pt>
    <dgm:pt modelId="{04C87B62-E7DA-4121-8C2B-0804D1FA72B6}">
      <dgm:prSet phldrT="[Text]" custT="1"/>
      <dgm:spPr>
        <a:solidFill>
          <a:srgbClr val="AC2B75"/>
        </a:solidFill>
      </dgm:spPr>
      <dgm:t>
        <a:bodyPr/>
        <a:lstStyle/>
        <a:p>
          <a:r>
            <a:rPr lang="en-US" sz="1200" dirty="0">
              <a:latin typeface="Graphik" panose="020B0503030202060203" pitchFamily="34" charset="0"/>
              <a:cs typeface="Arial" panose="020B0604020202020204" pitchFamily="34" charset="0"/>
            </a:rPr>
            <a:t>Lifecycle and Financial Planning</a:t>
          </a:r>
        </a:p>
        <a:p>
          <a:endParaRPr lang="en-US" sz="1200" dirty="0">
            <a:latin typeface="Graphik" panose="020B0503030202060203" pitchFamily="34" charset="0"/>
            <a:cs typeface="Arial" panose="020B0604020202020204" pitchFamily="34" charset="0"/>
          </a:endParaRPr>
        </a:p>
        <a:p>
          <a:endParaRPr lang="en-US" sz="1200" dirty="0">
            <a:latin typeface="Graphik" panose="020B0503030202060203" pitchFamily="34" charset="0"/>
            <a:cs typeface="Arial" panose="020B0604020202020204" pitchFamily="34" charset="0"/>
          </a:endParaRPr>
        </a:p>
      </dgm:t>
    </dgm:pt>
    <dgm:pt modelId="{82C38D95-14F4-4E19-8C13-AE8388C6FEA5}" type="parTrans" cxnId="{816252BA-EB97-4DE4-A40C-C8FE626B9D44}">
      <dgm:prSet/>
      <dgm:spPr/>
      <dgm:t>
        <a:bodyPr/>
        <a:lstStyle/>
        <a:p>
          <a:endParaRPr lang="en-US" sz="900"/>
        </a:p>
      </dgm:t>
    </dgm:pt>
    <dgm:pt modelId="{EF2FBEDA-6A85-42EE-9EDE-5A5142629611}" type="sibTrans" cxnId="{816252BA-EB97-4DE4-A40C-C8FE626B9D44}">
      <dgm:prSet/>
      <dgm:spPr/>
      <dgm:t>
        <a:bodyPr/>
        <a:lstStyle/>
        <a:p>
          <a:endParaRPr lang="en-US" sz="900"/>
        </a:p>
      </dgm:t>
    </dgm:pt>
    <dgm:pt modelId="{4FA0D431-178E-4E62-BA75-4CDE8A62501F}" type="pres">
      <dgm:prSet presAssocID="{73CE9459-BAAC-4C58-A047-D652806A779A}" presName="compositeShape" presStyleCnt="0">
        <dgm:presLayoutVars>
          <dgm:chMax val="7"/>
          <dgm:dir/>
          <dgm:resizeHandles val="exact"/>
        </dgm:presLayoutVars>
      </dgm:prSet>
      <dgm:spPr/>
    </dgm:pt>
    <dgm:pt modelId="{F393F822-59CB-43B8-8C9A-D2345B2692FF}" type="pres">
      <dgm:prSet presAssocID="{73CE9459-BAAC-4C58-A047-D652806A779A}" presName="wedge1" presStyleLbl="node1" presStyleIdx="0" presStyleCnt="4" custLinFactNeighborX="-4107" custLinFactNeighborY="4985"/>
      <dgm:spPr/>
      <dgm:t>
        <a:bodyPr/>
        <a:lstStyle/>
        <a:p>
          <a:endParaRPr lang="en-IE"/>
        </a:p>
      </dgm:t>
    </dgm:pt>
    <dgm:pt modelId="{DA0CFFD5-CF1C-4E74-8F9B-880169BA4D37}" type="pres">
      <dgm:prSet presAssocID="{73CE9459-BAAC-4C58-A047-D652806A779A}" presName="wedge1Tx" presStyleLbl="node1" presStyleIdx="0" presStyleCnt="4">
        <dgm:presLayoutVars>
          <dgm:chMax val="0"/>
          <dgm:chPref val="0"/>
          <dgm:bulletEnabled val="1"/>
        </dgm:presLayoutVars>
      </dgm:prSet>
      <dgm:spPr/>
      <dgm:t>
        <a:bodyPr/>
        <a:lstStyle/>
        <a:p>
          <a:endParaRPr lang="en-IE"/>
        </a:p>
      </dgm:t>
    </dgm:pt>
    <dgm:pt modelId="{93541D85-BEFF-4012-BB41-72CEC23AA9A1}" type="pres">
      <dgm:prSet presAssocID="{73CE9459-BAAC-4C58-A047-D652806A779A}" presName="wedge2" presStyleLbl="node1" presStyleIdx="1" presStyleCnt="4" custLinFactNeighborX="246"/>
      <dgm:spPr/>
      <dgm:t>
        <a:bodyPr/>
        <a:lstStyle/>
        <a:p>
          <a:endParaRPr lang="en-IE"/>
        </a:p>
      </dgm:t>
    </dgm:pt>
    <dgm:pt modelId="{8B86AF4A-13B3-468E-9BEC-807A7BD63A10}" type="pres">
      <dgm:prSet presAssocID="{73CE9459-BAAC-4C58-A047-D652806A779A}" presName="wedge2Tx" presStyleLbl="node1" presStyleIdx="1" presStyleCnt="4">
        <dgm:presLayoutVars>
          <dgm:chMax val="0"/>
          <dgm:chPref val="0"/>
          <dgm:bulletEnabled val="1"/>
        </dgm:presLayoutVars>
      </dgm:prSet>
      <dgm:spPr/>
      <dgm:t>
        <a:bodyPr/>
        <a:lstStyle/>
        <a:p>
          <a:endParaRPr lang="en-IE"/>
        </a:p>
      </dgm:t>
    </dgm:pt>
    <dgm:pt modelId="{15AC2E66-B08C-4979-B014-BE23ECCA76D0}" type="pres">
      <dgm:prSet presAssocID="{73CE9459-BAAC-4C58-A047-D652806A779A}" presName="wedge3" presStyleLbl="node1" presStyleIdx="2" presStyleCnt="4" custLinFactNeighborX="492"/>
      <dgm:spPr/>
      <dgm:t>
        <a:bodyPr/>
        <a:lstStyle/>
        <a:p>
          <a:endParaRPr lang="en-IE"/>
        </a:p>
      </dgm:t>
    </dgm:pt>
    <dgm:pt modelId="{4CDE5F08-32E6-4AA3-B7E5-DFFAAFD1EC8B}" type="pres">
      <dgm:prSet presAssocID="{73CE9459-BAAC-4C58-A047-D652806A779A}" presName="wedge3Tx" presStyleLbl="node1" presStyleIdx="2" presStyleCnt="4">
        <dgm:presLayoutVars>
          <dgm:chMax val="0"/>
          <dgm:chPref val="0"/>
          <dgm:bulletEnabled val="1"/>
        </dgm:presLayoutVars>
      </dgm:prSet>
      <dgm:spPr/>
      <dgm:t>
        <a:bodyPr/>
        <a:lstStyle/>
        <a:p>
          <a:endParaRPr lang="en-IE"/>
        </a:p>
      </dgm:t>
    </dgm:pt>
    <dgm:pt modelId="{CB98A331-EAB3-4C5D-A45F-C7896A9D59EF}" type="pres">
      <dgm:prSet presAssocID="{73CE9459-BAAC-4C58-A047-D652806A779A}" presName="wedge4" presStyleLbl="node1" presStyleIdx="3" presStyleCnt="4" custLinFactNeighborX="303" custLinFactNeighborY="606"/>
      <dgm:spPr/>
      <dgm:t>
        <a:bodyPr/>
        <a:lstStyle/>
        <a:p>
          <a:endParaRPr lang="en-IE"/>
        </a:p>
      </dgm:t>
    </dgm:pt>
    <dgm:pt modelId="{235165B3-9B13-4FA4-854F-E3C5ECC7FF46}" type="pres">
      <dgm:prSet presAssocID="{73CE9459-BAAC-4C58-A047-D652806A779A}" presName="wedge4Tx" presStyleLbl="node1" presStyleIdx="3" presStyleCnt="4">
        <dgm:presLayoutVars>
          <dgm:chMax val="0"/>
          <dgm:chPref val="0"/>
          <dgm:bulletEnabled val="1"/>
        </dgm:presLayoutVars>
      </dgm:prSet>
      <dgm:spPr/>
      <dgm:t>
        <a:bodyPr/>
        <a:lstStyle/>
        <a:p>
          <a:endParaRPr lang="en-IE"/>
        </a:p>
      </dgm:t>
    </dgm:pt>
  </dgm:ptLst>
  <dgm:cxnLst>
    <dgm:cxn modelId="{B84D848D-466A-4CAB-86FA-81C3FF844C92}" type="presOf" srcId="{7C9AC037-0A32-429A-8DC4-64D0B42AFB32}" destId="{DA0CFFD5-CF1C-4E74-8F9B-880169BA4D37}" srcOrd="1" destOrd="0" presId="urn:microsoft.com/office/officeart/2005/8/layout/chart3"/>
    <dgm:cxn modelId="{B24F24FC-467B-46AE-AA05-306AE985BA87}" type="presOf" srcId="{73CE9459-BAAC-4C58-A047-D652806A779A}" destId="{4FA0D431-178E-4E62-BA75-4CDE8A62501F}" srcOrd="0" destOrd="0" presId="urn:microsoft.com/office/officeart/2005/8/layout/chart3"/>
    <dgm:cxn modelId="{19FF036F-E16C-4944-9C9D-4F76238D9C51}" type="presOf" srcId="{04C87B62-E7DA-4121-8C2B-0804D1FA72B6}" destId="{CB98A331-EAB3-4C5D-A45F-C7896A9D59EF}" srcOrd="0" destOrd="0" presId="urn:microsoft.com/office/officeart/2005/8/layout/chart3"/>
    <dgm:cxn modelId="{57BB525C-9EA0-4853-8088-E88B6B652E9B}" type="presOf" srcId="{7C9AC037-0A32-429A-8DC4-64D0B42AFB32}" destId="{F393F822-59CB-43B8-8C9A-D2345B2692FF}" srcOrd="0" destOrd="0" presId="urn:microsoft.com/office/officeart/2005/8/layout/chart3"/>
    <dgm:cxn modelId="{D237E8B8-C361-433E-AE0A-EEC8CF578477}" srcId="{73CE9459-BAAC-4C58-A047-D652806A779A}" destId="{687906B8-6AAA-4D71-A425-71E42FD35BD0}" srcOrd="2" destOrd="0" parTransId="{1235AD21-5AB1-4D81-9AB3-56D32B4A80B2}" sibTransId="{41E5D7B4-592C-4F39-932C-EA9A0A07E95B}"/>
    <dgm:cxn modelId="{2A7E844C-7EC6-4310-A603-D1EFC76B674D}" srcId="{73CE9459-BAAC-4C58-A047-D652806A779A}" destId="{AE4E39CA-E9B0-4CD6-9D46-755056CE5F00}" srcOrd="1" destOrd="0" parTransId="{5E4693BF-6CBC-4206-895B-4176F88F66DA}" sibTransId="{8C40393E-2C54-4A5A-B98A-E05CE6BB7572}"/>
    <dgm:cxn modelId="{9DC0F30A-2537-4165-8290-3E14C522E42F}" type="presOf" srcId="{04C87B62-E7DA-4121-8C2B-0804D1FA72B6}" destId="{235165B3-9B13-4FA4-854F-E3C5ECC7FF46}" srcOrd="1" destOrd="0" presId="urn:microsoft.com/office/officeart/2005/8/layout/chart3"/>
    <dgm:cxn modelId="{03E94722-4A29-43F0-BE9B-B6A7992E164B}" type="presOf" srcId="{AE4E39CA-E9B0-4CD6-9D46-755056CE5F00}" destId="{8B86AF4A-13B3-468E-9BEC-807A7BD63A10}" srcOrd="1" destOrd="0" presId="urn:microsoft.com/office/officeart/2005/8/layout/chart3"/>
    <dgm:cxn modelId="{816252BA-EB97-4DE4-A40C-C8FE626B9D44}" srcId="{73CE9459-BAAC-4C58-A047-D652806A779A}" destId="{04C87B62-E7DA-4121-8C2B-0804D1FA72B6}" srcOrd="3" destOrd="0" parTransId="{82C38D95-14F4-4E19-8C13-AE8388C6FEA5}" sibTransId="{EF2FBEDA-6A85-42EE-9EDE-5A5142629611}"/>
    <dgm:cxn modelId="{E79CF3BF-B1BF-46A8-AF4C-4135FDF1D6CE}" type="presOf" srcId="{687906B8-6AAA-4D71-A425-71E42FD35BD0}" destId="{4CDE5F08-32E6-4AA3-B7E5-DFFAAFD1EC8B}" srcOrd="1" destOrd="0" presId="urn:microsoft.com/office/officeart/2005/8/layout/chart3"/>
    <dgm:cxn modelId="{FC43CAD1-05E4-4FB4-B849-9E0514166949}" srcId="{73CE9459-BAAC-4C58-A047-D652806A779A}" destId="{7C9AC037-0A32-429A-8DC4-64D0B42AFB32}" srcOrd="0" destOrd="0" parTransId="{740FBC57-752E-4BC6-B7AE-7208CD19DFB3}" sibTransId="{21096A32-BB7D-405A-BFF9-4C31828DD8FE}"/>
    <dgm:cxn modelId="{98EAF87F-D52A-4C01-94A8-EDEF2CD5504A}" type="presOf" srcId="{687906B8-6AAA-4D71-A425-71E42FD35BD0}" destId="{15AC2E66-B08C-4979-B014-BE23ECCA76D0}" srcOrd="0" destOrd="0" presId="urn:microsoft.com/office/officeart/2005/8/layout/chart3"/>
    <dgm:cxn modelId="{44A6D125-BBB8-4B94-8E37-C9C4E96338D5}" type="presOf" srcId="{AE4E39CA-E9B0-4CD6-9D46-755056CE5F00}" destId="{93541D85-BEFF-4012-BB41-72CEC23AA9A1}" srcOrd="0" destOrd="0" presId="urn:microsoft.com/office/officeart/2005/8/layout/chart3"/>
    <dgm:cxn modelId="{6330B9DB-14DE-44F5-A135-CCE7771154D2}" type="presParOf" srcId="{4FA0D431-178E-4E62-BA75-4CDE8A62501F}" destId="{F393F822-59CB-43B8-8C9A-D2345B2692FF}" srcOrd="0" destOrd="0" presId="urn:microsoft.com/office/officeart/2005/8/layout/chart3"/>
    <dgm:cxn modelId="{3C78579E-80A2-48A9-8F8B-A0802014306E}" type="presParOf" srcId="{4FA0D431-178E-4E62-BA75-4CDE8A62501F}" destId="{DA0CFFD5-CF1C-4E74-8F9B-880169BA4D37}" srcOrd="1" destOrd="0" presId="urn:microsoft.com/office/officeart/2005/8/layout/chart3"/>
    <dgm:cxn modelId="{BB2A204E-1DEC-471A-BB6D-49AB2C72D90A}" type="presParOf" srcId="{4FA0D431-178E-4E62-BA75-4CDE8A62501F}" destId="{93541D85-BEFF-4012-BB41-72CEC23AA9A1}" srcOrd="2" destOrd="0" presId="urn:microsoft.com/office/officeart/2005/8/layout/chart3"/>
    <dgm:cxn modelId="{945B1458-AF05-4F35-A3C5-31153F3F89B6}" type="presParOf" srcId="{4FA0D431-178E-4E62-BA75-4CDE8A62501F}" destId="{8B86AF4A-13B3-468E-9BEC-807A7BD63A10}" srcOrd="3" destOrd="0" presId="urn:microsoft.com/office/officeart/2005/8/layout/chart3"/>
    <dgm:cxn modelId="{EC98C133-51B2-40C2-8374-AAD1037061F8}" type="presParOf" srcId="{4FA0D431-178E-4E62-BA75-4CDE8A62501F}" destId="{15AC2E66-B08C-4979-B014-BE23ECCA76D0}" srcOrd="4" destOrd="0" presId="urn:microsoft.com/office/officeart/2005/8/layout/chart3"/>
    <dgm:cxn modelId="{E0A44C1C-8C15-4A89-83EC-40E68641D336}" type="presParOf" srcId="{4FA0D431-178E-4E62-BA75-4CDE8A62501F}" destId="{4CDE5F08-32E6-4AA3-B7E5-DFFAAFD1EC8B}" srcOrd="5" destOrd="0" presId="urn:microsoft.com/office/officeart/2005/8/layout/chart3"/>
    <dgm:cxn modelId="{0C897C12-4247-4310-8FD1-F06FF1D48B57}" type="presParOf" srcId="{4FA0D431-178E-4E62-BA75-4CDE8A62501F}" destId="{CB98A331-EAB3-4C5D-A45F-C7896A9D59EF}" srcOrd="6" destOrd="0" presId="urn:microsoft.com/office/officeart/2005/8/layout/chart3"/>
    <dgm:cxn modelId="{1F248D2A-345F-49F6-9395-0F7FE776DC59}" type="presParOf" srcId="{4FA0D431-178E-4E62-BA75-4CDE8A62501F}" destId="{235165B3-9B13-4FA4-854F-E3C5ECC7FF46}" srcOrd="7"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1EDA8-C7B9-4B7C-904E-48B00D81A020}">
      <dsp:nvSpPr>
        <dsp:cNvPr id="0" name=""/>
        <dsp:cNvSpPr/>
      </dsp:nvSpPr>
      <dsp:spPr>
        <a:xfrm>
          <a:off x="742583" y="143551"/>
          <a:ext cx="2511820" cy="2520741"/>
        </a:xfrm>
        <a:prstGeom prst="ellipse">
          <a:avLst/>
        </a:prstGeom>
        <a:solidFill>
          <a:schemeClr val="accent5">
            <a:shade val="80000"/>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t>Measure</a:t>
          </a:r>
          <a:r>
            <a:rPr lang="en-GB" sz="1400" kern="1200" dirty="0" smtClean="0"/>
            <a:t> current levels of marginalised people* in our workforce, </a:t>
          </a:r>
          <a:r>
            <a:rPr lang="en-GB" sz="1400" b="1" kern="1200" dirty="0" smtClean="0"/>
            <a:t>benchmark</a:t>
          </a:r>
          <a:r>
            <a:rPr lang="en-GB" sz="1400" kern="1200" dirty="0" smtClean="0"/>
            <a:t> ourselves  and </a:t>
          </a:r>
          <a:r>
            <a:rPr lang="en-GB" sz="1400" b="1" kern="1200" dirty="0" smtClean="0"/>
            <a:t>improve</a:t>
          </a:r>
          <a:r>
            <a:rPr lang="en-GB" sz="1400" kern="1200" dirty="0" smtClean="0"/>
            <a:t> year on year</a:t>
          </a:r>
          <a:endParaRPr lang="en-GB" sz="1400" kern="1200" dirty="0"/>
        </a:p>
      </dsp:txBody>
      <dsp:txXfrm>
        <a:off x="1110431" y="512705"/>
        <a:ext cx="1776124" cy="1782433"/>
      </dsp:txXfrm>
    </dsp:sp>
    <dsp:sp modelId="{754B4FDD-6F69-43BC-84A3-FCF76D4D8A96}">
      <dsp:nvSpPr>
        <dsp:cNvPr id="0" name=""/>
        <dsp:cNvSpPr/>
      </dsp:nvSpPr>
      <dsp:spPr>
        <a:xfrm>
          <a:off x="2187826" y="2016227"/>
          <a:ext cx="2511820" cy="2520741"/>
        </a:xfrm>
        <a:prstGeom prst="ellipse">
          <a:avLst/>
        </a:prstGeom>
        <a:solidFill>
          <a:schemeClr val="accent5">
            <a:shade val="80000"/>
            <a:alpha val="50000"/>
            <a:hueOff val="177174"/>
            <a:satOff val="-3368"/>
            <a:lumOff val="2299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t>Co-create</a:t>
          </a:r>
          <a:r>
            <a:rPr lang="en-GB" sz="1400" kern="1200" dirty="0" smtClean="0"/>
            <a:t> an unconscious bias training programme with UCD and </a:t>
          </a:r>
          <a:r>
            <a:rPr lang="en-GB" sz="1400" b="1" kern="1200" dirty="0" smtClean="0"/>
            <a:t>implement</a:t>
          </a:r>
          <a:r>
            <a:rPr lang="en-GB" sz="1400" kern="1200" dirty="0" smtClean="0"/>
            <a:t> across all businesses</a:t>
          </a:r>
          <a:endParaRPr lang="en-GB" sz="1400" kern="1200" dirty="0"/>
        </a:p>
      </dsp:txBody>
      <dsp:txXfrm>
        <a:off x="2555674" y="2385381"/>
        <a:ext cx="1776124" cy="1782433"/>
      </dsp:txXfrm>
    </dsp:sp>
    <dsp:sp modelId="{37D16C71-A5C1-40AF-9FCC-6D1BE9D84B8D}">
      <dsp:nvSpPr>
        <dsp:cNvPr id="0" name=""/>
        <dsp:cNvSpPr/>
      </dsp:nvSpPr>
      <dsp:spPr>
        <a:xfrm>
          <a:off x="3631360" y="143551"/>
          <a:ext cx="2511820" cy="2520741"/>
        </a:xfrm>
        <a:prstGeom prst="ellipse">
          <a:avLst/>
        </a:prstGeom>
        <a:solidFill>
          <a:schemeClr val="accent5">
            <a:shade val="80000"/>
            <a:alpha val="50000"/>
            <a:hueOff val="177174"/>
            <a:satOff val="-3368"/>
            <a:lumOff val="2299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t>Launch</a:t>
          </a:r>
          <a:r>
            <a:rPr lang="en-GB" sz="1400" kern="1200" dirty="0" smtClean="0"/>
            <a:t> a B2B learning and support platform and </a:t>
          </a:r>
          <a:r>
            <a:rPr lang="en-GB" sz="1400" b="1" kern="1200" dirty="0" smtClean="0"/>
            <a:t>increase</a:t>
          </a:r>
          <a:r>
            <a:rPr lang="en-GB" sz="1400" kern="1200" dirty="0" smtClean="0"/>
            <a:t> adoption of social inclusion programmes throughout Ireland</a:t>
          </a:r>
          <a:endParaRPr lang="en-GB" sz="1400" kern="1200" dirty="0"/>
        </a:p>
      </dsp:txBody>
      <dsp:txXfrm>
        <a:off x="3999208" y="512705"/>
        <a:ext cx="1776124" cy="1782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3F822-59CB-43B8-8C9A-D2345B2692FF}">
      <dsp:nvSpPr>
        <dsp:cNvPr id="0" name=""/>
        <dsp:cNvSpPr/>
      </dsp:nvSpPr>
      <dsp:spPr>
        <a:xfrm>
          <a:off x="2340940" y="495634"/>
          <a:ext cx="3996511" cy="3996511"/>
        </a:xfrm>
        <a:prstGeom prst="pie">
          <a:avLst>
            <a:gd name="adj1" fmla="val 16200000"/>
            <a:gd name="adj2" fmla="val 0"/>
          </a:avLst>
        </a:prstGeom>
        <a:solidFill>
          <a:srgbClr val="AC2B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Graphik" panose="020B0503030202060203" pitchFamily="34" charset="0"/>
              <a:cs typeface="Arial" panose="020B0604020202020204" pitchFamily="34" charset="0"/>
            </a:rPr>
            <a:t>Employment Law &amp; Regulation</a:t>
          </a:r>
        </a:p>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dsp:txBody>
      <dsp:txXfrm>
        <a:off x="4384870" y="1234988"/>
        <a:ext cx="1474903" cy="1189438"/>
      </dsp:txXfrm>
    </dsp:sp>
    <dsp:sp modelId="{93541D85-BEFF-4012-BB41-72CEC23AA9A1}">
      <dsp:nvSpPr>
        <dsp:cNvPr id="0" name=""/>
        <dsp:cNvSpPr/>
      </dsp:nvSpPr>
      <dsp:spPr>
        <a:xfrm>
          <a:off x="2346484" y="464832"/>
          <a:ext cx="3996511" cy="3996511"/>
        </a:xfrm>
        <a:prstGeom prst="pie">
          <a:avLst>
            <a:gd name="adj1" fmla="val 0"/>
            <a:gd name="adj2" fmla="val 5400000"/>
          </a:avLst>
        </a:prstGeom>
        <a:solidFill>
          <a:srgbClr val="AC2B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a:p>
          <a:pPr lvl="0" algn="ctr" defTabSz="533400">
            <a:lnSpc>
              <a:spcPct val="90000"/>
            </a:lnSpc>
            <a:spcBef>
              <a:spcPct val="0"/>
            </a:spcBef>
            <a:spcAft>
              <a:spcPct val="35000"/>
            </a:spcAft>
          </a:pPr>
          <a:r>
            <a:rPr lang="en-US" sz="1200" kern="1200" dirty="0">
              <a:latin typeface="Graphik" panose="020B0503030202060203" pitchFamily="34" charset="0"/>
              <a:cs typeface="Arial" panose="020B0604020202020204" pitchFamily="34" charset="0"/>
            </a:rPr>
            <a:t>Learning &amp; Development</a:t>
          </a:r>
        </a:p>
      </dsp:txBody>
      <dsp:txXfrm>
        <a:off x="4416106" y="2534454"/>
        <a:ext cx="1474903" cy="1189438"/>
      </dsp:txXfrm>
    </dsp:sp>
    <dsp:sp modelId="{15AC2E66-B08C-4979-B014-BE23ECCA76D0}">
      <dsp:nvSpPr>
        <dsp:cNvPr id="0" name=""/>
        <dsp:cNvSpPr/>
      </dsp:nvSpPr>
      <dsp:spPr>
        <a:xfrm>
          <a:off x="2356315" y="464832"/>
          <a:ext cx="3996511" cy="3996511"/>
        </a:xfrm>
        <a:prstGeom prst="pie">
          <a:avLst>
            <a:gd name="adj1" fmla="val 5400000"/>
            <a:gd name="adj2" fmla="val 10800000"/>
          </a:avLst>
        </a:prstGeom>
        <a:solidFill>
          <a:srgbClr val="AC2B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a:p>
          <a:pPr lvl="0" algn="ctr" defTabSz="533400">
            <a:lnSpc>
              <a:spcPct val="90000"/>
            </a:lnSpc>
            <a:spcBef>
              <a:spcPct val="0"/>
            </a:spcBef>
            <a:spcAft>
              <a:spcPct val="35000"/>
            </a:spcAft>
          </a:pPr>
          <a:r>
            <a:rPr lang="en-US" sz="1200" kern="1200" dirty="0">
              <a:latin typeface="Graphik" panose="020B0503030202060203" pitchFamily="34" charset="0"/>
              <a:cs typeface="Arial" panose="020B0604020202020204" pitchFamily="34" charset="0"/>
            </a:rPr>
            <a:t>HR Policies &amp; Structures</a:t>
          </a:r>
        </a:p>
      </dsp:txBody>
      <dsp:txXfrm>
        <a:off x="2808302" y="2534454"/>
        <a:ext cx="1474903" cy="1189438"/>
      </dsp:txXfrm>
    </dsp:sp>
    <dsp:sp modelId="{CB98A331-EAB3-4C5D-A45F-C7896A9D59EF}">
      <dsp:nvSpPr>
        <dsp:cNvPr id="0" name=""/>
        <dsp:cNvSpPr/>
      </dsp:nvSpPr>
      <dsp:spPr>
        <a:xfrm>
          <a:off x="2348762" y="489051"/>
          <a:ext cx="3996511" cy="3996511"/>
        </a:xfrm>
        <a:prstGeom prst="pie">
          <a:avLst>
            <a:gd name="adj1" fmla="val 10800000"/>
            <a:gd name="adj2" fmla="val 16200000"/>
          </a:avLst>
        </a:prstGeom>
        <a:solidFill>
          <a:srgbClr val="AC2B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Graphik" panose="020B0503030202060203" pitchFamily="34" charset="0"/>
              <a:cs typeface="Arial" panose="020B0604020202020204" pitchFamily="34" charset="0"/>
            </a:rPr>
            <a:t>Lifecycle and Financial Planning</a:t>
          </a:r>
        </a:p>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a:p>
          <a:pPr lvl="0" algn="ctr" defTabSz="533400">
            <a:lnSpc>
              <a:spcPct val="90000"/>
            </a:lnSpc>
            <a:spcBef>
              <a:spcPct val="0"/>
            </a:spcBef>
            <a:spcAft>
              <a:spcPct val="35000"/>
            </a:spcAft>
          </a:pPr>
          <a:endParaRPr lang="en-US" sz="1200" kern="1200" dirty="0">
            <a:latin typeface="Graphik" panose="020B0503030202060203" pitchFamily="34" charset="0"/>
            <a:cs typeface="Arial" panose="020B0604020202020204" pitchFamily="34" charset="0"/>
          </a:endParaRPr>
        </a:p>
      </dsp:txBody>
      <dsp:txXfrm>
        <a:off x="2800748" y="1226502"/>
        <a:ext cx="1474903" cy="118943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38BD1D2-9DCE-44B7-8FCA-36C456D088A4}" type="datetimeFigureOut">
              <a:rPr lang="en-IE" smtClean="0"/>
              <a:t>28/03/2018</a:t>
            </a:fld>
            <a:endParaRPr lang="en-IE"/>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226B10B-1F16-486F-8089-7AE164483ECC}" type="slidenum">
              <a:rPr lang="en-IE" smtClean="0"/>
              <a:t>‹#›</a:t>
            </a:fld>
            <a:endParaRPr lang="en-IE"/>
          </a:p>
        </p:txBody>
      </p:sp>
    </p:spTree>
    <p:extLst>
      <p:ext uri="{BB962C8B-B14F-4D97-AF65-F5344CB8AC3E}">
        <p14:creationId xmlns:p14="http://schemas.microsoft.com/office/powerpoint/2010/main" val="933671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3C23578-47A1-42E6-8B89-C28B82CD2E60}" type="datetimeFigureOut">
              <a:rPr lang="en-IE" smtClean="0"/>
              <a:t>28/03/2018</a:t>
            </a:fld>
            <a:endParaRPr lang="en-IE"/>
          </a:p>
        </p:txBody>
      </p:sp>
      <p:sp>
        <p:nvSpPr>
          <p:cNvPr id="4" name="Slide Image Placeholder 3"/>
          <p:cNvSpPr>
            <a:spLocks noGrp="1" noRot="1" noChangeAspect="1"/>
          </p:cNvSpPr>
          <p:nvPr>
            <p:ph type="sldImg" idx="2"/>
          </p:nvPr>
        </p:nvSpPr>
        <p:spPr>
          <a:xfrm>
            <a:off x="608013" y="744538"/>
            <a:ext cx="5581650" cy="37226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D355849-5AC9-4A13-A97E-B7C0309D1AC0}" type="slidenum">
              <a:rPr lang="en-IE" smtClean="0"/>
              <a:t>‹#›</a:t>
            </a:fld>
            <a:endParaRPr lang="en-IE"/>
          </a:p>
        </p:txBody>
      </p:sp>
    </p:spTree>
    <p:extLst>
      <p:ext uri="{BB962C8B-B14F-4D97-AF65-F5344CB8AC3E}">
        <p14:creationId xmlns:p14="http://schemas.microsoft.com/office/powerpoint/2010/main" val="463383489"/>
      </p:ext>
    </p:extLst>
  </p:cSld>
  <p:clrMap bg1="lt1" tx1="dk1" bg2="lt2" tx2="dk2" accent1="accent1" accent2="accent2" accent3="accent3" accent4="accent4" accent5="accent5" accent6="accent6" hlink="hlink" folHlink="folHlink"/>
  <p:notesStyle>
    <a:lvl1pPr marL="0" algn="l" defTabSz="914356" rtl="0" eaLnBrk="1" latinLnBrk="0" hangingPunct="1">
      <a:defRPr sz="1200" kern="1200">
        <a:solidFill>
          <a:schemeClr val="tx1"/>
        </a:solidFill>
        <a:latin typeface="+mn-lt"/>
        <a:ea typeface="+mn-ea"/>
        <a:cs typeface="+mn-cs"/>
      </a:defRPr>
    </a:lvl1pPr>
    <a:lvl2pPr marL="457178" algn="l" defTabSz="914356" rtl="0" eaLnBrk="1" latinLnBrk="0" hangingPunct="1">
      <a:defRPr sz="1200" kern="1200">
        <a:solidFill>
          <a:schemeClr val="tx1"/>
        </a:solidFill>
        <a:latin typeface="+mn-lt"/>
        <a:ea typeface="+mn-ea"/>
        <a:cs typeface="+mn-cs"/>
      </a:defRPr>
    </a:lvl2pPr>
    <a:lvl3pPr marL="914356" algn="l" defTabSz="914356" rtl="0" eaLnBrk="1" latinLnBrk="0" hangingPunct="1">
      <a:defRPr sz="1200" kern="1200">
        <a:solidFill>
          <a:schemeClr val="tx1"/>
        </a:solidFill>
        <a:latin typeface="+mn-lt"/>
        <a:ea typeface="+mn-ea"/>
        <a:cs typeface="+mn-cs"/>
      </a:defRPr>
    </a:lvl3pPr>
    <a:lvl4pPr marL="1371534" algn="l" defTabSz="914356" rtl="0" eaLnBrk="1" latinLnBrk="0" hangingPunct="1">
      <a:defRPr sz="1200" kern="1200">
        <a:solidFill>
          <a:schemeClr val="tx1"/>
        </a:solidFill>
        <a:latin typeface="+mn-lt"/>
        <a:ea typeface="+mn-ea"/>
        <a:cs typeface="+mn-cs"/>
      </a:defRPr>
    </a:lvl4pPr>
    <a:lvl5pPr marL="1828712" algn="l" defTabSz="914356" rtl="0" eaLnBrk="1" latinLnBrk="0" hangingPunct="1">
      <a:defRPr sz="1200" kern="1200">
        <a:solidFill>
          <a:schemeClr val="tx1"/>
        </a:solidFill>
        <a:latin typeface="+mn-lt"/>
        <a:ea typeface="+mn-ea"/>
        <a:cs typeface="+mn-cs"/>
      </a:defRPr>
    </a:lvl5pPr>
    <a:lvl6pPr marL="2285890" algn="l" defTabSz="914356" rtl="0" eaLnBrk="1" latinLnBrk="0" hangingPunct="1">
      <a:defRPr sz="1200" kern="1200">
        <a:solidFill>
          <a:schemeClr val="tx1"/>
        </a:solidFill>
        <a:latin typeface="+mn-lt"/>
        <a:ea typeface="+mn-ea"/>
        <a:cs typeface="+mn-cs"/>
      </a:defRPr>
    </a:lvl6pPr>
    <a:lvl7pPr marL="2743068" algn="l" defTabSz="914356" rtl="0" eaLnBrk="1" latinLnBrk="0" hangingPunct="1">
      <a:defRPr sz="1200" kern="1200">
        <a:solidFill>
          <a:schemeClr val="tx1"/>
        </a:solidFill>
        <a:latin typeface="+mn-lt"/>
        <a:ea typeface="+mn-ea"/>
        <a:cs typeface="+mn-cs"/>
      </a:defRPr>
    </a:lvl7pPr>
    <a:lvl8pPr marL="3200247" algn="l" defTabSz="914356" rtl="0" eaLnBrk="1" latinLnBrk="0" hangingPunct="1">
      <a:defRPr sz="1200" kern="1200">
        <a:solidFill>
          <a:schemeClr val="tx1"/>
        </a:solidFill>
        <a:latin typeface="+mn-lt"/>
        <a:ea typeface="+mn-ea"/>
        <a:cs typeface="+mn-cs"/>
      </a:defRPr>
    </a:lvl8pPr>
    <a:lvl9pPr marL="3657424" algn="l" defTabSz="91435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744538"/>
            <a:ext cx="5581650" cy="3722687"/>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732A0784-F415-4C8E-899A-F1C12F3F10ED}" type="slidenum">
              <a:rPr lang="en-GB" smtClean="0"/>
              <a:t>1</a:t>
            </a:fld>
            <a:endParaRPr lang="en-GB" dirty="0"/>
          </a:p>
        </p:txBody>
      </p:sp>
    </p:spTree>
    <p:extLst>
      <p:ext uri="{BB962C8B-B14F-4D97-AF65-F5344CB8AC3E}">
        <p14:creationId xmlns:p14="http://schemas.microsoft.com/office/powerpoint/2010/main" val="425948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hape 247"/>
          <p:cNvSpPr>
            <a:spLocks noGrp="1" noRot="1" noChangeAspect="1" noTextEdit="1"/>
          </p:cNvSpPr>
          <p:nvPr>
            <p:ph type="sldImg"/>
          </p:nvPr>
        </p:nvSpPr>
        <p:spPr>
          <a:xfrm>
            <a:off x="608013" y="744538"/>
            <a:ext cx="5581650" cy="3722687"/>
          </a:xfrm>
          <a:ln/>
        </p:spPr>
      </p:sp>
      <p:sp>
        <p:nvSpPr>
          <p:cNvPr id="82947" name="Shape 248"/>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200"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IE" dirty="0" smtClean="0"/>
              <a:t>If</a:t>
            </a:r>
            <a:r>
              <a:rPr lang="en-IE" baseline="0" dirty="0" smtClean="0"/>
              <a:t> signed-up already – B2B Platform Event. A communications plan is being developed and that includes the launch of the Pledge on the 17</a:t>
            </a:r>
            <a:r>
              <a:rPr lang="en-IE" baseline="30000" dirty="0" smtClean="0"/>
              <a:t>th</a:t>
            </a:r>
            <a:r>
              <a:rPr lang="en-IE" baseline="0" dirty="0" smtClean="0"/>
              <a:t> of May. Sub-group meeting to be organised for the day of the B2B Platform event to the Low Carbon Pledge Annual Report and Important stakeholders who we need to engage. </a:t>
            </a:r>
          </a:p>
          <a:p>
            <a:endParaRPr lang="en-IE" baseline="0" dirty="0" smtClean="0"/>
          </a:p>
          <a:p>
            <a:r>
              <a:rPr lang="en-IE" baseline="0" dirty="0" smtClean="0"/>
              <a:t>If yet to sign-up can give me a call, but also attend the B2B Platform. </a:t>
            </a:r>
          </a:p>
          <a:p>
            <a:pPr lvl="0"/>
            <a:endParaRPr lang="en-IE" dirty="0" smtClean="0"/>
          </a:p>
          <a:p>
            <a:pPr lvl="0"/>
            <a:r>
              <a:rPr lang="en-IE" dirty="0" smtClean="0"/>
              <a:t>Reporting template: M&amp;S, Accenture and Sodexo to explore with BITCI their internal structures &amp; constraints regarding the Pledge, and work to define a possible solution</a:t>
            </a:r>
          </a:p>
        </p:txBody>
      </p:sp>
      <p:sp>
        <p:nvSpPr>
          <p:cNvPr id="4" name="Slide Number Placeholder 3"/>
          <p:cNvSpPr>
            <a:spLocks noGrp="1"/>
          </p:cNvSpPr>
          <p:nvPr>
            <p:ph type="sldNum" sz="quarter" idx="10"/>
          </p:nvPr>
        </p:nvSpPr>
        <p:spPr/>
        <p:txBody>
          <a:bodyPr/>
          <a:lstStyle/>
          <a:p>
            <a:fld id="{CD355849-5AC9-4A13-A97E-B7C0309D1AC0}" type="slidenum">
              <a:rPr lang="en-IE" smtClean="0">
                <a:solidFill>
                  <a:prstClr val="black"/>
                </a:solidFill>
              </a:rPr>
              <a:pPr/>
              <a:t>12</a:t>
            </a:fld>
            <a:endParaRPr lang="en-IE">
              <a:solidFill>
                <a:prstClr val="black"/>
              </a:solidFill>
            </a:endParaRPr>
          </a:p>
        </p:txBody>
      </p:sp>
    </p:spTree>
    <p:extLst>
      <p:ext uri="{BB962C8B-B14F-4D97-AF65-F5344CB8AC3E}">
        <p14:creationId xmlns:p14="http://schemas.microsoft.com/office/powerpoint/2010/main" val="4187756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IE" dirty="0" smtClean="0"/>
              <a:t>This is for all co-ordinators and the relevant personnel within your company who is responsible for your</a:t>
            </a:r>
            <a:r>
              <a:rPr lang="en-IE" baseline="0" dirty="0" smtClean="0"/>
              <a:t> carbon management.</a:t>
            </a:r>
          </a:p>
          <a:p>
            <a:endParaRPr lang="en-IE" baseline="0" dirty="0" smtClean="0"/>
          </a:p>
          <a:p>
            <a:pPr marL="0" marR="0" lvl="0" indent="0" algn="l" defTabSz="914356" rtl="0" eaLnBrk="1" fontAlgn="auto" latinLnBrk="0" hangingPunct="1">
              <a:lnSpc>
                <a:spcPct val="100000"/>
              </a:lnSpc>
              <a:spcBef>
                <a:spcPts val="0"/>
              </a:spcBef>
              <a:spcAft>
                <a:spcPts val="0"/>
              </a:spcAft>
              <a:buClrTx/>
              <a:buSzTx/>
              <a:buFontTx/>
              <a:buNone/>
              <a:tabLst/>
              <a:defRPr/>
            </a:pPr>
            <a:r>
              <a:rPr lang="en-IE" dirty="0" smtClean="0"/>
              <a:t>This will inform on design of the 2018 programme.  </a:t>
            </a:r>
          </a:p>
          <a:p>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solidFill>
                  <a:prstClr val="black"/>
                </a:solidFill>
              </a:rPr>
              <a:pPr/>
              <a:t>13</a:t>
            </a:fld>
            <a:endParaRPr lang="en-IE">
              <a:solidFill>
                <a:prstClr val="black"/>
              </a:solidFill>
            </a:endParaRPr>
          </a:p>
        </p:txBody>
      </p:sp>
    </p:spTree>
    <p:extLst>
      <p:ext uri="{BB962C8B-B14F-4D97-AF65-F5344CB8AC3E}">
        <p14:creationId xmlns:p14="http://schemas.microsoft.com/office/powerpoint/2010/main" val="1980648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104" y="1556881"/>
            <a:ext cx="7047783" cy="2043659"/>
          </a:xfrm>
        </p:spPr>
        <p:txBody>
          <a:bodyPr/>
          <a:lstStyle>
            <a:lvl1pPr>
              <a:defRPr b="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43051" y="4077072"/>
            <a:ext cx="7200900" cy="1561728"/>
          </a:xfrm>
        </p:spPr>
        <p:txBody>
          <a:bodyPr>
            <a:normAutofit/>
          </a:bodyPr>
          <a:lstStyle>
            <a:lvl1pPr marL="0" indent="0" algn="ctr">
              <a:buNone/>
              <a:defRPr sz="2800" i="1">
                <a:solidFill>
                  <a:schemeClr val="bg1"/>
                </a:solidFill>
              </a:defRPr>
            </a:lvl1pPr>
            <a:lvl2pPr marL="457178" indent="0" algn="ctr">
              <a:buNone/>
              <a:defRPr>
                <a:solidFill>
                  <a:schemeClr val="tx1">
                    <a:tint val="75000"/>
                  </a:schemeClr>
                </a:solidFill>
              </a:defRPr>
            </a:lvl2pPr>
            <a:lvl3pPr marL="914356" indent="0" algn="ctr">
              <a:buNone/>
              <a:defRPr>
                <a:solidFill>
                  <a:schemeClr val="tx1">
                    <a:tint val="75000"/>
                  </a:schemeClr>
                </a:solidFill>
              </a:defRPr>
            </a:lvl3pPr>
            <a:lvl4pPr marL="1371534" indent="0" algn="ctr">
              <a:buNone/>
              <a:defRPr>
                <a:solidFill>
                  <a:schemeClr val="tx1">
                    <a:tint val="75000"/>
                  </a:schemeClr>
                </a:solidFill>
              </a:defRPr>
            </a:lvl4pPr>
            <a:lvl5pPr marL="1828712" indent="0" algn="ctr">
              <a:buNone/>
              <a:defRPr>
                <a:solidFill>
                  <a:schemeClr val="tx1">
                    <a:tint val="75000"/>
                  </a:schemeClr>
                </a:solidFill>
              </a:defRPr>
            </a:lvl5pPr>
            <a:lvl6pPr marL="2285890" indent="0" algn="ctr">
              <a:buNone/>
              <a:defRPr>
                <a:solidFill>
                  <a:schemeClr val="tx1">
                    <a:tint val="75000"/>
                  </a:schemeClr>
                </a:solidFill>
              </a:defRPr>
            </a:lvl6pPr>
            <a:lvl7pPr marL="2743068" indent="0" algn="ctr">
              <a:buNone/>
              <a:defRPr>
                <a:solidFill>
                  <a:schemeClr val="tx1">
                    <a:tint val="75000"/>
                  </a:schemeClr>
                </a:solidFill>
              </a:defRPr>
            </a:lvl7pPr>
            <a:lvl8pPr marL="3200247" indent="0" algn="ctr">
              <a:buNone/>
              <a:defRPr>
                <a:solidFill>
                  <a:schemeClr val="tx1">
                    <a:tint val="75000"/>
                  </a:schemeClr>
                </a:solidFill>
              </a:defRPr>
            </a:lvl8pPr>
            <a:lvl9pPr marL="3657424" indent="0" algn="ctr">
              <a:buNone/>
              <a:defRPr>
                <a:solidFill>
                  <a:schemeClr val="tx1">
                    <a:tint val="75000"/>
                  </a:schemeClr>
                </a:solidFill>
              </a:defRPr>
            </a:lvl9pPr>
          </a:lstStyle>
          <a:p>
            <a:r>
              <a:rPr lang="en-US" dirty="0" smtClean="0"/>
              <a:t>Click to edit Master subtitle style</a:t>
            </a:r>
            <a:endParaRPr lang="en-IE" dirty="0"/>
          </a:p>
        </p:txBody>
      </p:sp>
    </p:spTree>
    <p:extLst>
      <p:ext uri="{BB962C8B-B14F-4D97-AF65-F5344CB8AC3E}">
        <p14:creationId xmlns:p14="http://schemas.microsoft.com/office/powerpoint/2010/main" val="25707630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t>28/03/2018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198680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724"/>
            <a:ext cx="2314575"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514351" y="274724"/>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t>28/03/2018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1091511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724"/>
            <a:ext cx="9258300" cy="778099"/>
          </a:xfrm>
          <a:solidFill>
            <a:srgbClr val="EC098D"/>
          </a:solidFill>
        </p:spPr>
        <p:txBody>
          <a:bodyPr vert="horz" lIns="91436" tIns="45718" rIns="91436" bIns="45718" rtlCol="0" anchor="ctr">
            <a:normAutofit/>
          </a:bodyPr>
          <a:lstStyle>
            <a:lvl1pPr>
              <a:defRPr lang="en-IE" sz="3200" dirty="0">
                <a:solidFill>
                  <a:schemeClr val="bg1"/>
                </a:solidFill>
                <a:latin typeface="+mn-lt"/>
                <a:cs typeface="Aharoni" pitchFamily="2" charset="-79"/>
              </a:defRPr>
            </a:lvl1pPr>
          </a:lstStyle>
          <a:p>
            <a:pPr marL="0" lvl="0" algn="l"/>
            <a:r>
              <a:rPr lang="en-US" dirty="0"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endParaRPr lang="en-IE"/>
          </a:p>
        </p:txBody>
      </p:sp>
      <p:sp>
        <p:nvSpPr>
          <p:cNvPr id="6" name="Slide Number Placeholder 5"/>
          <p:cNvSpPr>
            <a:spLocks noGrp="1"/>
          </p:cNvSpPr>
          <p:nvPr>
            <p:ph type="sldNum" sz="quarter" idx="12"/>
          </p:nvPr>
        </p:nvSpPr>
        <p:spPr>
          <a:xfrm>
            <a:off x="7372350" y="6356440"/>
            <a:ext cx="2400300" cy="365125"/>
          </a:xfrm>
          <a:prstGeom prst="rect">
            <a:avLst/>
          </a:prstGeom>
        </p:spPr>
        <p:txBody>
          <a:bodyPr/>
          <a:lstStyle/>
          <a:p>
            <a:fld id="{5579D9C5-5D69-40B8-9B02-35D6B028317B}" type="slidenum">
              <a:rPr lang="en-IE" smtClean="0"/>
              <a:pPr/>
              <a:t>‹#›</a:t>
            </a:fld>
            <a:endParaRPr lang="en-IE"/>
          </a:p>
        </p:txBody>
      </p:sp>
    </p:spTree>
    <p:extLst>
      <p:ext uri="{BB962C8B-B14F-4D97-AF65-F5344CB8AC3E}">
        <p14:creationId xmlns:p14="http://schemas.microsoft.com/office/powerpoint/2010/main" val="1297428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104" y="1557091"/>
            <a:ext cx="7047783" cy="2043659"/>
          </a:xfrm>
        </p:spPr>
        <p:txBody>
          <a:bodyPr/>
          <a:lstStyle>
            <a:lvl1pPr>
              <a:defRPr b="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43050" y="4077072"/>
            <a:ext cx="7200900" cy="1561728"/>
          </a:xfrm>
        </p:spPr>
        <p:txBody>
          <a:bodyPr>
            <a:normAutofit/>
          </a:bodyPr>
          <a:lstStyle>
            <a:lvl1pPr marL="0" indent="0" algn="ctr">
              <a:buNone/>
              <a:defRPr sz="2800"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IE" dirty="0"/>
          </a:p>
        </p:txBody>
      </p:sp>
    </p:spTree>
    <p:extLst>
      <p:ext uri="{BB962C8B-B14F-4D97-AF65-F5344CB8AC3E}">
        <p14:creationId xmlns:p14="http://schemas.microsoft.com/office/powerpoint/2010/main" val="8312824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514350" y="1916838"/>
            <a:ext cx="9258300" cy="4209331"/>
          </a:xfrm>
        </p:spPr>
        <p:txBody>
          <a:bodyPr/>
          <a:lstStyle>
            <a:lvl1pPr marL="342900" indent="-342900">
              <a:buClr>
                <a:srgbClr val="863663"/>
              </a:buClr>
              <a:buFont typeface="Arial" panose="020B0604020202020204" pitchFamily="34" charset="0"/>
              <a:buChar char="•"/>
              <a:defRPr/>
            </a:lvl1pPr>
            <a:lvl2pPr marL="742950" indent="-285750">
              <a:buClr>
                <a:srgbClr val="863663"/>
              </a:buClr>
              <a:buFont typeface="Arial" panose="020B0604020202020204" pitchFamily="34" charset="0"/>
              <a:buChar char="•"/>
              <a:defRPr/>
            </a:lvl2pPr>
            <a:lvl3pPr marL="1143000" indent="-228600">
              <a:buClr>
                <a:srgbClr val="863663"/>
              </a:buClr>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96709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8005" y="2492896"/>
            <a:ext cx="9258300" cy="1143000"/>
          </a:xfrm>
        </p:spPr>
        <p:txBody>
          <a:bodyPr>
            <a:noAutofit/>
          </a:bodyPr>
          <a:lstStyle>
            <a:lvl1pPr algn="l">
              <a:defRPr sz="4000">
                <a:solidFill>
                  <a:schemeClr val="bg1"/>
                </a:solidFill>
                <a:latin typeface="Rockwell" panose="02060603020205020403" pitchFamily="18" charset="0"/>
              </a:defRPr>
            </a:lvl1pPr>
          </a:lstStyle>
          <a:p>
            <a:r>
              <a:rPr lang="en-US" dirty="0" smtClean="0"/>
              <a:t>Click to edit Master title style</a:t>
            </a:r>
            <a:endParaRPr lang="en-IE" dirty="0"/>
          </a:p>
        </p:txBody>
      </p:sp>
    </p:spTree>
    <p:extLst>
      <p:ext uri="{BB962C8B-B14F-4D97-AF65-F5344CB8AC3E}">
        <p14:creationId xmlns:p14="http://schemas.microsoft.com/office/powerpoint/2010/main" val="1935883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88005" y="2537908"/>
            <a:ext cx="7209801" cy="1323439"/>
          </a:xfrm>
          <a:prstGeom prst="rect">
            <a:avLst/>
          </a:prstGeom>
          <a:noFill/>
        </p:spPr>
        <p:txBody>
          <a:bodyPr wrap="square" rtlCol="0">
            <a:spAutoFit/>
          </a:bodyPr>
          <a:lstStyle/>
          <a:p>
            <a:pPr defTabSz="914400"/>
            <a:r>
              <a:rPr lang="en-IE" sz="8000" dirty="0" smtClean="0">
                <a:solidFill>
                  <a:prstClr val="white"/>
                </a:solidFill>
                <a:latin typeface="Rockwell" panose="02060603020205020403" pitchFamily="18" charset="0"/>
              </a:rPr>
              <a:t>Thank You</a:t>
            </a:r>
            <a:endParaRPr lang="en-IE" sz="8000" dirty="0">
              <a:solidFill>
                <a:prstClr val="white"/>
              </a:solidFill>
              <a:latin typeface="Rockwell" panose="02060603020205020403" pitchFamily="18" charset="0"/>
            </a:endParaRPr>
          </a:p>
        </p:txBody>
      </p:sp>
      <p:pic>
        <p:nvPicPr>
          <p:cNvPr id="3" name="Picture 2"/>
          <p:cNvPicPr/>
          <p:nvPr userDrawn="1"/>
        </p:nvPicPr>
        <p:blipFill>
          <a:blip r:embed="rId3" cstate="print">
            <a:extLst>
              <a:ext uri="{28A0092B-C50C-407E-A947-70E740481C1C}">
                <a14:useLocalDpi xmlns:a14="http://schemas.microsoft.com/office/drawing/2010/main" val="0"/>
              </a:ext>
            </a:extLst>
          </a:blip>
          <a:stretch>
            <a:fillRect/>
          </a:stretch>
        </p:blipFill>
        <p:spPr>
          <a:xfrm>
            <a:off x="8707896" y="4365104"/>
            <a:ext cx="1458162" cy="1033412"/>
          </a:xfrm>
          <a:prstGeom prst="rect">
            <a:avLst/>
          </a:prstGeom>
        </p:spPr>
      </p:pic>
    </p:spTree>
    <p:extLst>
      <p:ext uri="{BB962C8B-B14F-4D97-AF65-F5344CB8AC3E}">
        <p14:creationId xmlns:p14="http://schemas.microsoft.com/office/powerpoint/2010/main" val="3077339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48080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225821"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821"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803118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66081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514350" y="1916838"/>
            <a:ext cx="9258300" cy="4209331"/>
          </a:xfrm>
        </p:spPr>
        <p:txBody>
          <a:bodyPr/>
          <a:lstStyle>
            <a:lvl1pPr marL="342884" indent="-342884">
              <a:buClr>
                <a:srgbClr val="863663"/>
              </a:buClr>
              <a:buFont typeface="Arial" panose="020B0604020202020204" pitchFamily="34" charset="0"/>
              <a:buChar char="•"/>
              <a:defRPr/>
            </a:lvl1pPr>
            <a:lvl2pPr marL="742915" indent="-285736">
              <a:buClr>
                <a:srgbClr val="863663"/>
              </a:buClr>
              <a:buFont typeface="Arial" panose="020B0604020202020204" pitchFamily="34" charset="0"/>
              <a:buChar char="•"/>
              <a:defRPr/>
            </a:lvl2pPr>
            <a:lvl3pPr marL="1142945" indent="-228589">
              <a:buClr>
                <a:srgbClr val="863663"/>
              </a:buClr>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64328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4021931" y="27334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655303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168009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011314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937"/>
            <a:ext cx="2314575"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514350" y="274937"/>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179031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936"/>
            <a:ext cx="9258300" cy="778099"/>
          </a:xfrm>
          <a:solidFill>
            <a:srgbClr val="EC098D"/>
          </a:solidFill>
        </p:spPr>
        <p:txBody>
          <a:bodyPr vert="horz" lIns="91440" tIns="45720" rIns="91440" bIns="45720" rtlCol="0" anchor="ctr">
            <a:normAutofit/>
          </a:bodyPr>
          <a:lstStyle>
            <a:lvl1pPr>
              <a:defRPr lang="en-IE" sz="3200" dirty="0">
                <a:solidFill>
                  <a:schemeClr val="bg1"/>
                </a:solidFill>
                <a:latin typeface="+mn-lt"/>
                <a:cs typeface="Aharoni" pitchFamily="2" charset="-79"/>
              </a:defRPr>
            </a:lvl1pPr>
          </a:lstStyle>
          <a:p>
            <a:pPr marL="0" lvl="0" algn="l"/>
            <a:r>
              <a:rPr lang="en-US" dirty="0"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a:xfrm>
            <a:off x="7372350" y="6356651"/>
            <a:ext cx="2400300" cy="365125"/>
          </a:xfrm>
          <a:prstGeom prst="rect">
            <a:avLst/>
          </a:prstGeom>
        </p:spPr>
        <p:txBody>
          <a:bodyPr/>
          <a:lstStyle/>
          <a:p>
            <a:fld id="{5579D9C5-5D69-40B8-9B02-35D6B028317B}"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0855418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104" y="1556871"/>
            <a:ext cx="7047783" cy="2043659"/>
          </a:xfrm>
        </p:spPr>
        <p:txBody>
          <a:bodyPr/>
          <a:lstStyle>
            <a:lvl1pPr>
              <a:defRPr b="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43051" y="4077072"/>
            <a:ext cx="7200900" cy="1561728"/>
          </a:xfrm>
        </p:spPr>
        <p:txBody>
          <a:bodyPr>
            <a:normAutofit/>
          </a:bodyPr>
          <a:lstStyle>
            <a:lvl1pPr marL="0" indent="0" algn="ctr">
              <a:buNone/>
              <a:defRPr sz="2800" i="1">
                <a:solidFill>
                  <a:schemeClr val="bg1"/>
                </a:solidFill>
              </a:defRPr>
            </a:lvl1pPr>
            <a:lvl2pPr marL="457178" indent="0" algn="ctr">
              <a:buNone/>
              <a:defRPr>
                <a:solidFill>
                  <a:schemeClr val="tx1">
                    <a:tint val="75000"/>
                  </a:schemeClr>
                </a:solidFill>
              </a:defRPr>
            </a:lvl2pPr>
            <a:lvl3pPr marL="914356" indent="0" algn="ctr">
              <a:buNone/>
              <a:defRPr>
                <a:solidFill>
                  <a:schemeClr val="tx1">
                    <a:tint val="75000"/>
                  </a:schemeClr>
                </a:solidFill>
              </a:defRPr>
            </a:lvl3pPr>
            <a:lvl4pPr marL="1371534" indent="0" algn="ctr">
              <a:buNone/>
              <a:defRPr>
                <a:solidFill>
                  <a:schemeClr val="tx1">
                    <a:tint val="75000"/>
                  </a:schemeClr>
                </a:solidFill>
              </a:defRPr>
            </a:lvl4pPr>
            <a:lvl5pPr marL="1828712" indent="0" algn="ctr">
              <a:buNone/>
              <a:defRPr>
                <a:solidFill>
                  <a:schemeClr val="tx1">
                    <a:tint val="75000"/>
                  </a:schemeClr>
                </a:solidFill>
              </a:defRPr>
            </a:lvl5pPr>
            <a:lvl6pPr marL="2285890" indent="0" algn="ctr">
              <a:buNone/>
              <a:defRPr>
                <a:solidFill>
                  <a:schemeClr val="tx1">
                    <a:tint val="75000"/>
                  </a:schemeClr>
                </a:solidFill>
              </a:defRPr>
            </a:lvl6pPr>
            <a:lvl7pPr marL="2743068" indent="0" algn="ctr">
              <a:buNone/>
              <a:defRPr>
                <a:solidFill>
                  <a:schemeClr val="tx1">
                    <a:tint val="75000"/>
                  </a:schemeClr>
                </a:solidFill>
              </a:defRPr>
            </a:lvl7pPr>
            <a:lvl8pPr marL="3200247" indent="0" algn="ctr">
              <a:buNone/>
              <a:defRPr>
                <a:solidFill>
                  <a:schemeClr val="tx1">
                    <a:tint val="75000"/>
                  </a:schemeClr>
                </a:solidFill>
              </a:defRPr>
            </a:lvl8pPr>
            <a:lvl9pPr marL="3657424" indent="0" algn="ctr">
              <a:buNone/>
              <a:defRPr>
                <a:solidFill>
                  <a:schemeClr val="tx1">
                    <a:tint val="75000"/>
                  </a:schemeClr>
                </a:solidFill>
              </a:defRPr>
            </a:lvl9pPr>
          </a:lstStyle>
          <a:p>
            <a:r>
              <a:rPr lang="en-US" dirty="0" smtClean="0"/>
              <a:t>Click to edit Master subtitle style</a:t>
            </a:r>
            <a:endParaRPr lang="en-IE" dirty="0"/>
          </a:p>
        </p:txBody>
      </p:sp>
    </p:spTree>
    <p:extLst>
      <p:ext uri="{BB962C8B-B14F-4D97-AF65-F5344CB8AC3E}">
        <p14:creationId xmlns:p14="http://schemas.microsoft.com/office/powerpoint/2010/main" val="307072979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514350" y="1916838"/>
            <a:ext cx="9258300" cy="4209331"/>
          </a:xfrm>
        </p:spPr>
        <p:txBody>
          <a:bodyPr/>
          <a:lstStyle>
            <a:lvl1pPr marL="342884" indent="-342884">
              <a:buClr>
                <a:srgbClr val="863663"/>
              </a:buClr>
              <a:buFont typeface="Arial" panose="020B0604020202020204" pitchFamily="34" charset="0"/>
              <a:buChar char="•"/>
              <a:defRPr/>
            </a:lvl1pPr>
            <a:lvl2pPr marL="742915" indent="-285736">
              <a:buClr>
                <a:srgbClr val="863663"/>
              </a:buClr>
              <a:buFont typeface="Arial" panose="020B0604020202020204" pitchFamily="34" charset="0"/>
              <a:buChar char="•"/>
              <a:defRPr/>
            </a:lvl2pPr>
            <a:lvl3pPr marL="1142945" indent="-228589">
              <a:buClr>
                <a:srgbClr val="863663"/>
              </a:buClr>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981038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8005" y="2492896"/>
            <a:ext cx="9258300" cy="1143000"/>
          </a:xfrm>
        </p:spPr>
        <p:txBody>
          <a:bodyPr>
            <a:noAutofit/>
          </a:bodyPr>
          <a:lstStyle>
            <a:lvl1pPr algn="l">
              <a:defRPr sz="4000">
                <a:solidFill>
                  <a:schemeClr val="bg1"/>
                </a:solidFill>
                <a:latin typeface="Rockwell" panose="02060603020205020403" pitchFamily="18" charset="0"/>
              </a:defRPr>
            </a:lvl1pPr>
          </a:lstStyle>
          <a:p>
            <a:r>
              <a:rPr lang="en-US" dirty="0" smtClean="0"/>
              <a:t>Click to edit Master title style</a:t>
            </a:r>
            <a:endParaRPr lang="en-IE" dirty="0"/>
          </a:p>
        </p:txBody>
      </p:sp>
    </p:spTree>
    <p:extLst>
      <p:ext uri="{BB962C8B-B14F-4D97-AF65-F5344CB8AC3E}">
        <p14:creationId xmlns:p14="http://schemas.microsoft.com/office/powerpoint/2010/main" val="2848394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88007" y="2537689"/>
            <a:ext cx="7209801" cy="1323435"/>
          </a:xfrm>
          <a:prstGeom prst="rect">
            <a:avLst/>
          </a:prstGeom>
          <a:noFill/>
        </p:spPr>
        <p:txBody>
          <a:bodyPr wrap="square" lIns="91436" tIns="45718" rIns="91436" bIns="45718" rtlCol="0">
            <a:spAutoFit/>
          </a:bodyPr>
          <a:lstStyle/>
          <a:p>
            <a:r>
              <a:rPr lang="en-IE" sz="8000" dirty="0" smtClean="0">
                <a:solidFill>
                  <a:prstClr val="white"/>
                </a:solidFill>
                <a:latin typeface="Rockwell" panose="02060603020205020403" pitchFamily="18" charset="0"/>
              </a:rPr>
              <a:t>Thank You</a:t>
            </a:r>
            <a:endParaRPr lang="en-IE" sz="8000" dirty="0">
              <a:solidFill>
                <a:prstClr val="white"/>
              </a:solidFill>
              <a:latin typeface="Rockwell" panose="02060603020205020403" pitchFamily="18" charset="0"/>
            </a:endParaRPr>
          </a:p>
        </p:txBody>
      </p:sp>
      <p:pic>
        <p:nvPicPr>
          <p:cNvPr id="3" name="Picture 2"/>
          <p:cNvPicPr/>
          <p:nvPr userDrawn="1"/>
        </p:nvPicPr>
        <p:blipFill>
          <a:blip r:embed="rId3" cstate="print">
            <a:extLst>
              <a:ext uri="{28A0092B-C50C-407E-A947-70E740481C1C}">
                <a14:useLocalDpi xmlns:a14="http://schemas.microsoft.com/office/drawing/2010/main" val="0"/>
              </a:ext>
            </a:extLst>
          </a:blip>
          <a:stretch>
            <a:fillRect/>
          </a:stretch>
        </p:blipFill>
        <p:spPr>
          <a:xfrm>
            <a:off x="8707897" y="4365107"/>
            <a:ext cx="1458162" cy="1033412"/>
          </a:xfrm>
          <a:prstGeom prst="rect">
            <a:avLst/>
          </a:prstGeom>
        </p:spPr>
      </p:pic>
    </p:spTree>
    <p:extLst>
      <p:ext uri="{BB962C8B-B14F-4D97-AF65-F5344CB8AC3E}">
        <p14:creationId xmlns:p14="http://schemas.microsoft.com/office/powerpoint/2010/main" val="4258093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514350" y="1600207"/>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229225" y="1600207"/>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99413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8005" y="2492896"/>
            <a:ext cx="9258300" cy="1143000"/>
          </a:xfrm>
        </p:spPr>
        <p:txBody>
          <a:bodyPr>
            <a:noAutofit/>
          </a:bodyPr>
          <a:lstStyle>
            <a:lvl1pPr algn="l">
              <a:defRPr sz="4000">
                <a:solidFill>
                  <a:schemeClr val="bg1"/>
                </a:solidFill>
                <a:latin typeface="Rockwell" panose="02060603020205020403" pitchFamily="18" charset="0"/>
              </a:defRPr>
            </a:lvl1pPr>
          </a:lstStyle>
          <a:p>
            <a:r>
              <a:rPr lang="en-US" dirty="0" smtClean="0"/>
              <a:t>Click to edit Master title style</a:t>
            </a:r>
            <a:endParaRPr lang="en-IE" dirty="0"/>
          </a:p>
        </p:txBody>
      </p:sp>
    </p:spTree>
    <p:extLst>
      <p:ext uri="{BB962C8B-B14F-4D97-AF65-F5344CB8AC3E}">
        <p14:creationId xmlns:p14="http://schemas.microsoft.com/office/powerpoint/2010/main" val="1215995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514350" y="1535117"/>
            <a:ext cx="4545212" cy="639763"/>
          </a:xfrm>
        </p:spPr>
        <p:txBody>
          <a:bodyPr anchor="b"/>
          <a:lstStyle>
            <a:lvl1pPr marL="0" indent="0">
              <a:buNone/>
              <a:defRPr sz="2400" b="1"/>
            </a:lvl1pPr>
            <a:lvl2pPr marL="457178" indent="0">
              <a:buNone/>
              <a:defRPr sz="2000" b="1"/>
            </a:lvl2pPr>
            <a:lvl3pPr marL="914356" indent="0">
              <a:buNone/>
              <a:defRPr sz="1800" b="1"/>
            </a:lvl3pPr>
            <a:lvl4pPr marL="1371534" indent="0">
              <a:buNone/>
              <a:defRPr sz="1600" b="1"/>
            </a:lvl4pPr>
            <a:lvl5pPr marL="1828712" indent="0">
              <a:buNone/>
              <a:defRPr sz="1600" b="1"/>
            </a:lvl5pPr>
            <a:lvl6pPr marL="2285890" indent="0">
              <a:buNone/>
              <a:defRPr sz="1600" b="1"/>
            </a:lvl6pPr>
            <a:lvl7pPr marL="2743068" indent="0">
              <a:buNone/>
              <a:defRPr sz="1600" b="1"/>
            </a:lvl7pPr>
            <a:lvl8pPr marL="3200247" indent="0">
              <a:buNone/>
              <a:defRPr sz="1600" b="1"/>
            </a:lvl8pPr>
            <a:lvl9pPr marL="36574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225700" y="1535117"/>
            <a:ext cx="4546997" cy="639763"/>
          </a:xfrm>
        </p:spPr>
        <p:txBody>
          <a:bodyPr anchor="b"/>
          <a:lstStyle>
            <a:lvl1pPr marL="0" indent="0">
              <a:buNone/>
              <a:defRPr sz="2400" b="1"/>
            </a:lvl1pPr>
            <a:lvl2pPr marL="457178" indent="0">
              <a:buNone/>
              <a:defRPr sz="2000" b="1"/>
            </a:lvl2pPr>
            <a:lvl3pPr marL="914356" indent="0">
              <a:buNone/>
              <a:defRPr sz="1800" b="1"/>
            </a:lvl3pPr>
            <a:lvl4pPr marL="1371534" indent="0">
              <a:buNone/>
              <a:defRPr sz="1600" b="1"/>
            </a:lvl4pPr>
            <a:lvl5pPr marL="1828712" indent="0">
              <a:buNone/>
              <a:defRPr sz="1600" b="1"/>
            </a:lvl5pPr>
            <a:lvl6pPr marL="2285890" indent="0">
              <a:buNone/>
              <a:defRPr sz="1600" b="1"/>
            </a:lvl6pPr>
            <a:lvl7pPr marL="2743068" indent="0">
              <a:buNone/>
              <a:defRPr sz="1600" b="1"/>
            </a:lvl7pPr>
            <a:lvl8pPr marL="3200247" indent="0">
              <a:buNone/>
              <a:defRPr sz="1600" b="1"/>
            </a:lvl8pPr>
            <a:lvl9pPr marL="36574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00"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220694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735803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115"/>
            <a:ext cx="3384352" cy="1162051"/>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4021931" y="273130"/>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514364" y="1435113"/>
            <a:ext cx="3384352" cy="4691063"/>
          </a:xfrm>
        </p:spPr>
        <p:txBody>
          <a:bodyPr/>
          <a:lstStyle>
            <a:lvl1pPr marL="0" indent="0">
              <a:buNone/>
              <a:defRPr sz="1400"/>
            </a:lvl1pPr>
            <a:lvl2pPr marL="457178" indent="0">
              <a:buNone/>
              <a:defRPr sz="1200"/>
            </a:lvl2pPr>
            <a:lvl3pPr marL="914356" indent="0">
              <a:buNone/>
              <a:defRPr sz="1000"/>
            </a:lvl3pPr>
            <a:lvl4pPr marL="1371534" indent="0">
              <a:buNone/>
              <a:defRPr sz="900"/>
            </a:lvl4pPr>
            <a:lvl5pPr marL="1828712" indent="0">
              <a:buNone/>
              <a:defRPr sz="900"/>
            </a:lvl5pPr>
            <a:lvl6pPr marL="2285890" indent="0">
              <a:buNone/>
              <a:defRPr sz="900"/>
            </a:lvl6pPr>
            <a:lvl7pPr marL="2743068" indent="0">
              <a:buNone/>
              <a:defRPr sz="900"/>
            </a:lvl7pPr>
            <a:lvl8pPr marL="3200247" indent="0">
              <a:buNone/>
              <a:defRPr sz="900"/>
            </a:lvl8pPr>
            <a:lvl9pPr marL="36574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289591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5" y="4800667"/>
            <a:ext cx="6172200" cy="566739"/>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2016325" y="612776"/>
            <a:ext cx="6172200" cy="4114800"/>
          </a:xfrm>
        </p:spPr>
        <p:txBody>
          <a:bodyPr/>
          <a:lstStyle>
            <a:lvl1pPr marL="0" indent="0">
              <a:buNone/>
              <a:defRPr sz="3200"/>
            </a:lvl1pPr>
            <a:lvl2pPr marL="457178" indent="0">
              <a:buNone/>
              <a:defRPr sz="2800"/>
            </a:lvl2pPr>
            <a:lvl3pPr marL="914356" indent="0">
              <a:buNone/>
              <a:defRPr sz="2400"/>
            </a:lvl3pPr>
            <a:lvl4pPr marL="1371534" indent="0">
              <a:buNone/>
              <a:defRPr sz="2000"/>
            </a:lvl4pPr>
            <a:lvl5pPr marL="1828712" indent="0">
              <a:buNone/>
              <a:defRPr sz="2000"/>
            </a:lvl5pPr>
            <a:lvl6pPr marL="2285890" indent="0">
              <a:buNone/>
              <a:defRPr sz="2000"/>
            </a:lvl6pPr>
            <a:lvl7pPr marL="2743068" indent="0">
              <a:buNone/>
              <a:defRPr sz="2000"/>
            </a:lvl7pPr>
            <a:lvl8pPr marL="3200247" indent="0">
              <a:buNone/>
              <a:defRPr sz="2000"/>
            </a:lvl8pPr>
            <a:lvl9pPr marL="3657424" indent="0">
              <a:buNone/>
              <a:defRPr sz="2000"/>
            </a:lvl9pPr>
          </a:lstStyle>
          <a:p>
            <a:endParaRPr lang="en-IE"/>
          </a:p>
        </p:txBody>
      </p:sp>
      <p:sp>
        <p:nvSpPr>
          <p:cNvPr id="4" name="Text Placeholder 3"/>
          <p:cNvSpPr>
            <a:spLocks noGrp="1"/>
          </p:cNvSpPr>
          <p:nvPr>
            <p:ph type="body" sz="half" idx="2"/>
          </p:nvPr>
        </p:nvSpPr>
        <p:spPr>
          <a:xfrm>
            <a:off x="2016325" y="5367407"/>
            <a:ext cx="6172200" cy="804863"/>
          </a:xfrm>
        </p:spPr>
        <p:txBody>
          <a:bodyPr/>
          <a:lstStyle>
            <a:lvl1pPr marL="0" indent="0">
              <a:buNone/>
              <a:defRPr sz="1400"/>
            </a:lvl1pPr>
            <a:lvl2pPr marL="457178" indent="0">
              <a:buNone/>
              <a:defRPr sz="1200"/>
            </a:lvl2pPr>
            <a:lvl3pPr marL="914356" indent="0">
              <a:buNone/>
              <a:defRPr sz="1000"/>
            </a:lvl3pPr>
            <a:lvl4pPr marL="1371534" indent="0">
              <a:buNone/>
              <a:defRPr sz="900"/>
            </a:lvl4pPr>
            <a:lvl5pPr marL="1828712" indent="0">
              <a:buNone/>
              <a:defRPr sz="900"/>
            </a:lvl5pPr>
            <a:lvl6pPr marL="2285890" indent="0">
              <a:buNone/>
              <a:defRPr sz="900"/>
            </a:lvl6pPr>
            <a:lvl7pPr marL="2743068" indent="0">
              <a:buNone/>
              <a:defRPr sz="900"/>
            </a:lvl7pPr>
            <a:lvl8pPr marL="3200247" indent="0">
              <a:buNone/>
              <a:defRPr sz="900"/>
            </a:lvl8pPr>
            <a:lvl9pPr marL="36574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057775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635460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714"/>
            <a:ext cx="2314575"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514351" y="274714"/>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193255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714"/>
            <a:ext cx="9258300" cy="778099"/>
          </a:xfrm>
          <a:solidFill>
            <a:srgbClr val="EC098D"/>
          </a:solidFill>
        </p:spPr>
        <p:txBody>
          <a:bodyPr vert="horz" lIns="91436" tIns="45718" rIns="91436" bIns="45718" rtlCol="0" anchor="ctr">
            <a:normAutofit/>
          </a:bodyPr>
          <a:lstStyle>
            <a:lvl1pPr>
              <a:defRPr lang="en-IE" sz="3200" dirty="0">
                <a:solidFill>
                  <a:schemeClr val="bg1"/>
                </a:solidFill>
                <a:latin typeface="+mn-lt"/>
                <a:cs typeface="Aharoni" pitchFamily="2" charset="-79"/>
              </a:defRPr>
            </a:lvl1pPr>
          </a:lstStyle>
          <a:p>
            <a:pPr marL="0" lvl="0" algn="l"/>
            <a:r>
              <a:rPr lang="en-US" dirty="0"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a:xfrm>
            <a:off x="7372350" y="6356430"/>
            <a:ext cx="2400300" cy="365125"/>
          </a:xfrm>
          <a:prstGeom prst="rect">
            <a:avLst/>
          </a:prstGeom>
        </p:spPr>
        <p:txBody>
          <a:bodyPr/>
          <a:lstStyle/>
          <a:p>
            <a:fld id="{5579D9C5-5D69-40B8-9B02-35D6B028317B}"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72088468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104" y="1556887"/>
            <a:ext cx="7047783" cy="2043659"/>
          </a:xfrm>
        </p:spPr>
        <p:txBody>
          <a:bodyPr/>
          <a:lstStyle>
            <a:lvl1pPr>
              <a:defRPr b="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43051" y="4077072"/>
            <a:ext cx="7200900" cy="1561728"/>
          </a:xfrm>
        </p:spPr>
        <p:txBody>
          <a:bodyPr>
            <a:normAutofit/>
          </a:bodyPr>
          <a:lstStyle>
            <a:lvl1pPr marL="0" indent="0" algn="ctr">
              <a:buNone/>
              <a:defRPr sz="2800" i="1">
                <a:solidFill>
                  <a:schemeClr val="bg1"/>
                </a:solidFill>
              </a:defRPr>
            </a:lvl1pPr>
            <a:lvl2pPr marL="457178" indent="0" algn="ctr">
              <a:buNone/>
              <a:defRPr>
                <a:solidFill>
                  <a:schemeClr val="tx1">
                    <a:tint val="75000"/>
                  </a:schemeClr>
                </a:solidFill>
              </a:defRPr>
            </a:lvl2pPr>
            <a:lvl3pPr marL="914356" indent="0" algn="ctr">
              <a:buNone/>
              <a:defRPr>
                <a:solidFill>
                  <a:schemeClr val="tx1">
                    <a:tint val="75000"/>
                  </a:schemeClr>
                </a:solidFill>
              </a:defRPr>
            </a:lvl3pPr>
            <a:lvl4pPr marL="1371534" indent="0" algn="ctr">
              <a:buNone/>
              <a:defRPr>
                <a:solidFill>
                  <a:schemeClr val="tx1">
                    <a:tint val="75000"/>
                  </a:schemeClr>
                </a:solidFill>
              </a:defRPr>
            </a:lvl4pPr>
            <a:lvl5pPr marL="1828712" indent="0" algn="ctr">
              <a:buNone/>
              <a:defRPr>
                <a:solidFill>
                  <a:schemeClr val="tx1">
                    <a:tint val="75000"/>
                  </a:schemeClr>
                </a:solidFill>
              </a:defRPr>
            </a:lvl5pPr>
            <a:lvl6pPr marL="2285890" indent="0" algn="ctr">
              <a:buNone/>
              <a:defRPr>
                <a:solidFill>
                  <a:schemeClr val="tx1">
                    <a:tint val="75000"/>
                  </a:schemeClr>
                </a:solidFill>
              </a:defRPr>
            </a:lvl6pPr>
            <a:lvl7pPr marL="2743068" indent="0" algn="ctr">
              <a:buNone/>
              <a:defRPr>
                <a:solidFill>
                  <a:schemeClr val="tx1">
                    <a:tint val="75000"/>
                  </a:schemeClr>
                </a:solidFill>
              </a:defRPr>
            </a:lvl7pPr>
            <a:lvl8pPr marL="3200247" indent="0" algn="ctr">
              <a:buNone/>
              <a:defRPr>
                <a:solidFill>
                  <a:schemeClr val="tx1">
                    <a:tint val="75000"/>
                  </a:schemeClr>
                </a:solidFill>
              </a:defRPr>
            </a:lvl8pPr>
            <a:lvl9pPr marL="3657424" indent="0" algn="ctr">
              <a:buNone/>
              <a:defRPr>
                <a:solidFill>
                  <a:schemeClr val="tx1">
                    <a:tint val="75000"/>
                  </a:schemeClr>
                </a:solidFill>
              </a:defRPr>
            </a:lvl9pPr>
          </a:lstStyle>
          <a:p>
            <a:r>
              <a:rPr lang="en-US" dirty="0" smtClean="0"/>
              <a:t>Click to edit Master subtitle style</a:t>
            </a:r>
            <a:endParaRPr lang="en-IE" dirty="0"/>
          </a:p>
        </p:txBody>
      </p:sp>
    </p:spTree>
    <p:extLst>
      <p:ext uri="{BB962C8B-B14F-4D97-AF65-F5344CB8AC3E}">
        <p14:creationId xmlns:p14="http://schemas.microsoft.com/office/powerpoint/2010/main" val="63555717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514350" y="1916838"/>
            <a:ext cx="9258300" cy="4209331"/>
          </a:xfrm>
        </p:spPr>
        <p:txBody>
          <a:bodyPr/>
          <a:lstStyle>
            <a:lvl1pPr marL="342884" indent="-342884">
              <a:buClr>
                <a:srgbClr val="863663"/>
              </a:buClr>
              <a:buFont typeface="Arial" panose="020B0604020202020204" pitchFamily="34" charset="0"/>
              <a:buChar char="•"/>
              <a:defRPr/>
            </a:lvl1pPr>
            <a:lvl2pPr marL="742915" indent="-285736">
              <a:buClr>
                <a:srgbClr val="863663"/>
              </a:buClr>
              <a:buFont typeface="Arial" panose="020B0604020202020204" pitchFamily="34" charset="0"/>
              <a:buChar char="•"/>
              <a:defRPr/>
            </a:lvl2pPr>
            <a:lvl3pPr marL="1142945" indent="-228589">
              <a:buClr>
                <a:srgbClr val="863663"/>
              </a:buClr>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65849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8005" y="2492896"/>
            <a:ext cx="9258300" cy="1143000"/>
          </a:xfrm>
        </p:spPr>
        <p:txBody>
          <a:bodyPr>
            <a:noAutofit/>
          </a:bodyPr>
          <a:lstStyle>
            <a:lvl1pPr algn="l">
              <a:defRPr sz="4000">
                <a:solidFill>
                  <a:schemeClr val="bg1"/>
                </a:solidFill>
                <a:latin typeface="Rockwell" panose="02060603020205020403" pitchFamily="18" charset="0"/>
              </a:defRPr>
            </a:lvl1pPr>
          </a:lstStyle>
          <a:p>
            <a:r>
              <a:rPr lang="en-US" dirty="0" smtClean="0"/>
              <a:t>Click to edit Master title style</a:t>
            </a:r>
            <a:endParaRPr lang="en-IE" dirty="0"/>
          </a:p>
        </p:txBody>
      </p:sp>
    </p:spTree>
    <p:extLst>
      <p:ext uri="{BB962C8B-B14F-4D97-AF65-F5344CB8AC3E}">
        <p14:creationId xmlns:p14="http://schemas.microsoft.com/office/powerpoint/2010/main" val="341929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88007" y="2537699"/>
            <a:ext cx="7209801" cy="1323435"/>
          </a:xfrm>
          <a:prstGeom prst="rect">
            <a:avLst/>
          </a:prstGeom>
          <a:noFill/>
        </p:spPr>
        <p:txBody>
          <a:bodyPr wrap="square" lIns="91436" tIns="45718" rIns="91436" bIns="45718" rtlCol="0">
            <a:spAutoFit/>
          </a:bodyPr>
          <a:lstStyle/>
          <a:p>
            <a:r>
              <a:rPr lang="en-IE" sz="8000" dirty="0" smtClean="0">
                <a:solidFill>
                  <a:schemeClr val="bg1"/>
                </a:solidFill>
                <a:latin typeface="Rockwell" panose="02060603020205020403" pitchFamily="18" charset="0"/>
              </a:rPr>
              <a:t>Thank You</a:t>
            </a:r>
            <a:endParaRPr lang="en-IE" sz="8000" dirty="0">
              <a:solidFill>
                <a:schemeClr val="bg1"/>
              </a:solidFill>
              <a:latin typeface="Rockwell" panose="02060603020205020403" pitchFamily="18" charset="0"/>
            </a:endParaRPr>
          </a:p>
        </p:txBody>
      </p:sp>
      <p:pic>
        <p:nvPicPr>
          <p:cNvPr id="3" name="Picture 2"/>
          <p:cNvPicPr/>
          <p:nvPr userDrawn="1"/>
        </p:nvPicPr>
        <p:blipFill>
          <a:blip r:embed="rId3" cstate="print">
            <a:extLst>
              <a:ext uri="{28A0092B-C50C-407E-A947-70E740481C1C}">
                <a14:useLocalDpi xmlns:a14="http://schemas.microsoft.com/office/drawing/2010/main" val="0"/>
              </a:ext>
            </a:extLst>
          </a:blip>
          <a:stretch>
            <a:fillRect/>
          </a:stretch>
        </p:blipFill>
        <p:spPr>
          <a:xfrm>
            <a:off x="8707897" y="4365107"/>
            <a:ext cx="1458162" cy="1033412"/>
          </a:xfrm>
          <a:prstGeom prst="rect">
            <a:avLst/>
          </a:prstGeom>
        </p:spPr>
      </p:pic>
    </p:spTree>
    <p:extLst>
      <p:ext uri="{BB962C8B-B14F-4D97-AF65-F5344CB8AC3E}">
        <p14:creationId xmlns:p14="http://schemas.microsoft.com/office/powerpoint/2010/main" val="2470710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88007" y="2537705"/>
            <a:ext cx="7209801" cy="1323435"/>
          </a:xfrm>
          <a:prstGeom prst="rect">
            <a:avLst/>
          </a:prstGeom>
          <a:noFill/>
        </p:spPr>
        <p:txBody>
          <a:bodyPr wrap="square" lIns="91436" tIns="45718" rIns="91436" bIns="45718" rtlCol="0">
            <a:spAutoFit/>
          </a:bodyPr>
          <a:lstStyle/>
          <a:p>
            <a:r>
              <a:rPr lang="en-IE" sz="8000" dirty="0">
                <a:solidFill>
                  <a:prstClr val="white"/>
                </a:solidFill>
                <a:latin typeface="Rockwell" panose="02060603020205020403" pitchFamily="18" charset="0"/>
              </a:rPr>
              <a:t>Thank You</a:t>
            </a:r>
          </a:p>
        </p:txBody>
      </p:sp>
      <p:pic>
        <p:nvPicPr>
          <p:cNvPr id="3" name="Picture 2"/>
          <p:cNvPicPr/>
          <p:nvPr userDrawn="1"/>
        </p:nvPicPr>
        <p:blipFill>
          <a:blip r:embed="rId3" cstate="print">
            <a:extLst>
              <a:ext uri="{28A0092B-C50C-407E-A947-70E740481C1C}">
                <a14:useLocalDpi xmlns:a14="http://schemas.microsoft.com/office/drawing/2010/main" val="0"/>
              </a:ext>
            </a:extLst>
          </a:blip>
          <a:stretch>
            <a:fillRect/>
          </a:stretch>
        </p:blipFill>
        <p:spPr>
          <a:xfrm>
            <a:off x="8707897" y="4365107"/>
            <a:ext cx="1458162" cy="1033412"/>
          </a:xfrm>
          <a:prstGeom prst="rect">
            <a:avLst/>
          </a:prstGeom>
        </p:spPr>
      </p:pic>
    </p:spTree>
    <p:extLst>
      <p:ext uri="{BB962C8B-B14F-4D97-AF65-F5344CB8AC3E}">
        <p14:creationId xmlns:p14="http://schemas.microsoft.com/office/powerpoint/2010/main" val="1195627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514350" y="1600207"/>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229225" y="1600207"/>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134154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514350" y="1535117"/>
            <a:ext cx="4545212" cy="639763"/>
          </a:xfrm>
        </p:spPr>
        <p:txBody>
          <a:bodyPr anchor="b"/>
          <a:lstStyle>
            <a:lvl1pPr marL="0" indent="0">
              <a:buNone/>
              <a:defRPr sz="2400" b="1"/>
            </a:lvl1pPr>
            <a:lvl2pPr marL="457178" indent="0">
              <a:buNone/>
              <a:defRPr sz="2000" b="1"/>
            </a:lvl2pPr>
            <a:lvl3pPr marL="914356" indent="0">
              <a:buNone/>
              <a:defRPr sz="1800" b="1"/>
            </a:lvl3pPr>
            <a:lvl4pPr marL="1371534" indent="0">
              <a:buNone/>
              <a:defRPr sz="1600" b="1"/>
            </a:lvl4pPr>
            <a:lvl5pPr marL="1828712" indent="0">
              <a:buNone/>
              <a:defRPr sz="1600" b="1"/>
            </a:lvl5pPr>
            <a:lvl6pPr marL="2285890" indent="0">
              <a:buNone/>
              <a:defRPr sz="1600" b="1"/>
            </a:lvl6pPr>
            <a:lvl7pPr marL="2743068" indent="0">
              <a:buNone/>
              <a:defRPr sz="1600" b="1"/>
            </a:lvl7pPr>
            <a:lvl8pPr marL="3200247" indent="0">
              <a:buNone/>
              <a:defRPr sz="1600" b="1"/>
            </a:lvl8pPr>
            <a:lvl9pPr marL="36574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225709" y="1535117"/>
            <a:ext cx="4546997" cy="639763"/>
          </a:xfrm>
        </p:spPr>
        <p:txBody>
          <a:bodyPr anchor="b"/>
          <a:lstStyle>
            <a:lvl1pPr marL="0" indent="0">
              <a:buNone/>
              <a:defRPr sz="2400" b="1"/>
            </a:lvl1pPr>
            <a:lvl2pPr marL="457178" indent="0">
              <a:buNone/>
              <a:defRPr sz="2000" b="1"/>
            </a:lvl2pPr>
            <a:lvl3pPr marL="914356" indent="0">
              <a:buNone/>
              <a:defRPr sz="1800" b="1"/>
            </a:lvl3pPr>
            <a:lvl4pPr marL="1371534" indent="0">
              <a:buNone/>
              <a:defRPr sz="1600" b="1"/>
            </a:lvl4pPr>
            <a:lvl5pPr marL="1828712" indent="0">
              <a:buNone/>
              <a:defRPr sz="1600" b="1"/>
            </a:lvl5pPr>
            <a:lvl6pPr marL="2285890" indent="0">
              <a:buNone/>
              <a:defRPr sz="1600" b="1"/>
            </a:lvl6pPr>
            <a:lvl7pPr marL="2743068" indent="0">
              <a:buNone/>
              <a:defRPr sz="1600" b="1"/>
            </a:lvl7pPr>
            <a:lvl8pPr marL="3200247" indent="0">
              <a:buNone/>
              <a:defRPr sz="1600" b="1"/>
            </a:lvl8pPr>
            <a:lvl9pPr marL="36574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0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52142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271681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131"/>
            <a:ext cx="3384352" cy="1162051"/>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4021931" y="273146"/>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514364" y="1435113"/>
            <a:ext cx="3384352" cy="4691063"/>
          </a:xfrm>
        </p:spPr>
        <p:txBody>
          <a:bodyPr/>
          <a:lstStyle>
            <a:lvl1pPr marL="0" indent="0">
              <a:buNone/>
              <a:defRPr sz="1400"/>
            </a:lvl1pPr>
            <a:lvl2pPr marL="457178" indent="0">
              <a:buNone/>
              <a:defRPr sz="1200"/>
            </a:lvl2pPr>
            <a:lvl3pPr marL="914356" indent="0">
              <a:buNone/>
              <a:defRPr sz="1000"/>
            </a:lvl3pPr>
            <a:lvl4pPr marL="1371534" indent="0">
              <a:buNone/>
              <a:defRPr sz="900"/>
            </a:lvl4pPr>
            <a:lvl5pPr marL="1828712" indent="0">
              <a:buNone/>
              <a:defRPr sz="900"/>
            </a:lvl5pPr>
            <a:lvl6pPr marL="2285890" indent="0">
              <a:buNone/>
              <a:defRPr sz="900"/>
            </a:lvl6pPr>
            <a:lvl7pPr marL="2743068" indent="0">
              <a:buNone/>
              <a:defRPr sz="900"/>
            </a:lvl7pPr>
            <a:lvl8pPr marL="3200247" indent="0">
              <a:buNone/>
              <a:defRPr sz="900"/>
            </a:lvl8pPr>
            <a:lvl9pPr marL="36574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948209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5" y="4800683"/>
            <a:ext cx="6172200" cy="566739"/>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2016325" y="612776"/>
            <a:ext cx="6172200" cy="4114800"/>
          </a:xfrm>
        </p:spPr>
        <p:txBody>
          <a:bodyPr/>
          <a:lstStyle>
            <a:lvl1pPr marL="0" indent="0">
              <a:buNone/>
              <a:defRPr sz="3200"/>
            </a:lvl1pPr>
            <a:lvl2pPr marL="457178" indent="0">
              <a:buNone/>
              <a:defRPr sz="2800"/>
            </a:lvl2pPr>
            <a:lvl3pPr marL="914356" indent="0">
              <a:buNone/>
              <a:defRPr sz="2400"/>
            </a:lvl3pPr>
            <a:lvl4pPr marL="1371534" indent="0">
              <a:buNone/>
              <a:defRPr sz="2000"/>
            </a:lvl4pPr>
            <a:lvl5pPr marL="1828712" indent="0">
              <a:buNone/>
              <a:defRPr sz="2000"/>
            </a:lvl5pPr>
            <a:lvl6pPr marL="2285890" indent="0">
              <a:buNone/>
              <a:defRPr sz="2000"/>
            </a:lvl6pPr>
            <a:lvl7pPr marL="2743068" indent="0">
              <a:buNone/>
              <a:defRPr sz="2000"/>
            </a:lvl7pPr>
            <a:lvl8pPr marL="3200247" indent="0">
              <a:buNone/>
              <a:defRPr sz="2000"/>
            </a:lvl8pPr>
            <a:lvl9pPr marL="3657424" indent="0">
              <a:buNone/>
              <a:defRPr sz="2000"/>
            </a:lvl9pPr>
          </a:lstStyle>
          <a:p>
            <a:endParaRPr lang="en-IE"/>
          </a:p>
        </p:txBody>
      </p:sp>
      <p:sp>
        <p:nvSpPr>
          <p:cNvPr id="4" name="Text Placeholder 3"/>
          <p:cNvSpPr>
            <a:spLocks noGrp="1"/>
          </p:cNvSpPr>
          <p:nvPr>
            <p:ph type="body" sz="half" idx="2"/>
          </p:nvPr>
        </p:nvSpPr>
        <p:spPr>
          <a:xfrm>
            <a:off x="2016325" y="5367423"/>
            <a:ext cx="6172200" cy="804863"/>
          </a:xfrm>
        </p:spPr>
        <p:txBody>
          <a:bodyPr/>
          <a:lstStyle>
            <a:lvl1pPr marL="0" indent="0">
              <a:buNone/>
              <a:defRPr sz="1400"/>
            </a:lvl1pPr>
            <a:lvl2pPr marL="457178" indent="0">
              <a:buNone/>
              <a:defRPr sz="1200"/>
            </a:lvl2pPr>
            <a:lvl3pPr marL="914356" indent="0">
              <a:buNone/>
              <a:defRPr sz="1000"/>
            </a:lvl3pPr>
            <a:lvl4pPr marL="1371534" indent="0">
              <a:buNone/>
              <a:defRPr sz="900"/>
            </a:lvl4pPr>
            <a:lvl5pPr marL="1828712" indent="0">
              <a:buNone/>
              <a:defRPr sz="900"/>
            </a:lvl5pPr>
            <a:lvl6pPr marL="2285890" indent="0">
              <a:buNone/>
              <a:defRPr sz="900"/>
            </a:lvl6pPr>
            <a:lvl7pPr marL="2743068" indent="0">
              <a:buNone/>
              <a:defRPr sz="900"/>
            </a:lvl7pPr>
            <a:lvl8pPr marL="3200247" indent="0">
              <a:buNone/>
              <a:defRPr sz="900"/>
            </a:lvl8pPr>
            <a:lvl9pPr marL="36574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645269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9112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730"/>
            <a:ext cx="2314575"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514351" y="274730"/>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200632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730"/>
            <a:ext cx="9258300" cy="778099"/>
          </a:xfrm>
          <a:solidFill>
            <a:srgbClr val="EC098D"/>
          </a:solidFill>
        </p:spPr>
        <p:txBody>
          <a:bodyPr vert="horz" lIns="91436" tIns="45718" rIns="91436" bIns="45718" rtlCol="0" anchor="ctr">
            <a:normAutofit/>
          </a:bodyPr>
          <a:lstStyle>
            <a:lvl1pPr>
              <a:defRPr lang="en-IE" sz="3200" dirty="0">
                <a:solidFill>
                  <a:schemeClr val="bg1"/>
                </a:solidFill>
                <a:latin typeface="+mn-lt"/>
                <a:cs typeface="Aharoni" pitchFamily="2" charset="-79"/>
              </a:defRPr>
            </a:lvl1pPr>
          </a:lstStyle>
          <a:p>
            <a:pPr marL="0" lvl="0" algn="l"/>
            <a:r>
              <a:rPr lang="en-US" dirty="0"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a:xfrm>
            <a:off x="7372350" y="6356446"/>
            <a:ext cx="2400300" cy="365125"/>
          </a:xfrm>
          <a:prstGeom prst="rect">
            <a:avLst/>
          </a:prstGeom>
        </p:spPr>
        <p:txBody>
          <a:bodyPr/>
          <a:lstStyle/>
          <a:p>
            <a:fld id="{5579D9C5-5D69-40B8-9B02-35D6B028317B}"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12000902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104" y="1556859"/>
            <a:ext cx="7047783" cy="2043659"/>
          </a:xfrm>
        </p:spPr>
        <p:txBody>
          <a:bodyPr/>
          <a:lstStyle>
            <a:lvl1pPr>
              <a:defRPr b="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43051" y="4077072"/>
            <a:ext cx="7200900" cy="1561728"/>
          </a:xfrm>
        </p:spPr>
        <p:txBody>
          <a:bodyPr>
            <a:normAutofit/>
          </a:bodyPr>
          <a:lstStyle>
            <a:lvl1pPr marL="0" indent="0" algn="ctr">
              <a:buNone/>
              <a:defRPr sz="2800" i="1">
                <a:solidFill>
                  <a:schemeClr val="bg1"/>
                </a:solidFill>
              </a:defRPr>
            </a:lvl1pPr>
            <a:lvl2pPr marL="457178" indent="0" algn="ctr">
              <a:buNone/>
              <a:defRPr>
                <a:solidFill>
                  <a:schemeClr val="tx1">
                    <a:tint val="75000"/>
                  </a:schemeClr>
                </a:solidFill>
              </a:defRPr>
            </a:lvl2pPr>
            <a:lvl3pPr marL="914356" indent="0" algn="ctr">
              <a:buNone/>
              <a:defRPr>
                <a:solidFill>
                  <a:schemeClr val="tx1">
                    <a:tint val="75000"/>
                  </a:schemeClr>
                </a:solidFill>
              </a:defRPr>
            </a:lvl3pPr>
            <a:lvl4pPr marL="1371534" indent="0" algn="ctr">
              <a:buNone/>
              <a:defRPr>
                <a:solidFill>
                  <a:schemeClr val="tx1">
                    <a:tint val="75000"/>
                  </a:schemeClr>
                </a:solidFill>
              </a:defRPr>
            </a:lvl4pPr>
            <a:lvl5pPr marL="1828712" indent="0" algn="ctr">
              <a:buNone/>
              <a:defRPr>
                <a:solidFill>
                  <a:schemeClr val="tx1">
                    <a:tint val="75000"/>
                  </a:schemeClr>
                </a:solidFill>
              </a:defRPr>
            </a:lvl5pPr>
            <a:lvl6pPr marL="2285890" indent="0" algn="ctr">
              <a:buNone/>
              <a:defRPr>
                <a:solidFill>
                  <a:schemeClr val="tx1">
                    <a:tint val="75000"/>
                  </a:schemeClr>
                </a:solidFill>
              </a:defRPr>
            </a:lvl6pPr>
            <a:lvl7pPr marL="2743068" indent="0" algn="ctr">
              <a:buNone/>
              <a:defRPr>
                <a:solidFill>
                  <a:schemeClr val="tx1">
                    <a:tint val="75000"/>
                  </a:schemeClr>
                </a:solidFill>
              </a:defRPr>
            </a:lvl7pPr>
            <a:lvl8pPr marL="3200247" indent="0" algn="ctr">
              <a:buNone/>
              <a:defRPr>
                <a:solidFill>
                  <a:schemeClr val="tx1">
                    <a:tint val="75000"/>
                  </a:schemeClr>
                </a:solidFill>
              </a:defRPr>
            </a:lvl8pPr>
            <a:lvl9pPr marL="3657424" indent="0" algn="ctr">
              <a:buNone/>
              <a:defRPr>
                <a:solidFill>
                  <a:schemeClr val="tx1">
                    <a:tint val="75000"/>
                  </a:schemeClr>
                </a:solidFill>
              </a:defRPr>
            </a:lvl9pPr>
          </a:lstStyle>
          <a:p>
            <a:r>
              <a:rPr lang="en-US" dirty="0" smtClean="0"/>
              <a:t>Click to edit Master subtitle style</a:t>
            </a:r>
            <a:endParaRPr lang="en-IE" dirty="0"/>
          </a:p>
        </p:txBody>
      </p:sp>
    </p:spTree>
    <p:extLst>
      <p:ext uri="{BB962C8B-B14F-4D97-AF65-F5344CB8AC3E}">
        <p14:creationId xmlns:p14="http://schemas.microsoft.com/office/powerpoint/2010/main" val="8133407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514350" y="1600207"/>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229225" y="1600207"/>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87DD2AF-BCCE-445B-A70D-9568AA88E277}" type="datetimeFigureOut">
              <a:rPr lang="en-IE" smtClean="0"/>
              <a:t>28/03/2018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2472182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514350" y="1916838"/>
            <a:ext cx="9258300" cy="4209331"/>
          </a:xfrm>
        </p:spPr>
        <p:txBody>
          <a:bodyPr/>
          <a:lstStyle>
            <a:lvl1pPr marL="342884" indent="-342884">
              <a:buClr>
                <a:srgbClr val="863663"/>
              </a:buClr>
              <a:buFont typeface="Arial" panose="020B0604020202020204" pitchFamily="34" charset="0"/>
              <a:buChar char="•"/>
              <a:defRPr/>
            </a:lvl1pPr>
            <a:lvl2pPr marL="742915" indent="-285736">
              <a:buClr>
                <a:srgbClr val="863663"/>
              </a:buClr>
              <a:buFont typeface="Arial" panose="020B0604020202020204" pitchFamily="34" charset="0"/>
              <a:buChar char="•"/>
              <a:defRPr/>
            </a:lvl2pPr>
            <a:lvl3pPr marL="1142945" indent="-228589">
              <a:buClr>
                <a:srgbClr val="863663"/>
              </a:buClr>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74216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8005" y="2492896"/>
            <a:ext cx="9258300" cy="1143000"/>
          </a:xfrm>
        </p:spPr>
        <p:txBody>
          <a:bodyPr>
            <a:noAutofit/>
          </a:bodyPr>
          <a:lstStyle>
            <a:lvl1pPr algn="l">
              <a:defRPr sz="4000">
                <a:solidFill>
                  <a:schemeClr val="bg1"/>
                </a:solidFill>
                <a:latin typeface="Rockwell" panose="02060603020205020403" pitchFamily="18" charset="0"/>
              </a:defRPr>
            </a:lvl1pPr>
          </a:lstStyle>
          <a:p>
            <a:r>
              <a:rPr lang="en-US" dirty="0" smtClean="0"/>
              <a:t>Click to edit Master title style</a:t>
            </a:r>
            <a:endParaRPr lang="en-IE" dirty="0"/>
          </a:p>
        </p:txBody>
      </p:sp>
    </p:spTree>
    <p:extLst>
      <p:ext uri="{BB962C8B-B14F-4D97-AF65-F5344CB8AC3E}">
        <p14:creationId xmlns:p14="http://schemas.microsoft.com/office/powerpoint/2010/main" val="4152194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88007" y="2537677"/>
            <a:ext cx="7209801" cy="1323435"/>
          </a:xfrm>
          <a:prstGeom prst="rect">
            <a:avLst/>
          </a:prstGeom>
          <a:noFill/>
        </p:spPr>
        <p:txBody>
          <a:bodyPr wrap="square" lIns="91436" tIns="45718" rIns="91436" bIns="45718" rtlCol="0">
            <a:spAutoFit/>
          </a:bodyPr>
          <a:lstStyle/>
          <a:p>
            <a:r>
              <a:rPr lang="en-IE" sz="8000" dirty="0" smtClean="0">
                <a:solidFill>
                  <a:prstClr val="white"/>
                </a:solidFill>
                <a:latin typeface="Rockwell" panose="02060603020205020403" pitchFamily="18" charset="0"/>
              </a:rPr>
              <a:t>Thank You</a:t>
            </a:r>
            <a:endParaRPr lang="en-IE" sz="8000" dirty="0">
              <a:solidFill>
                <a:prstClr val="white"/>
              </a:solidFill>
              <a:latin typeface="Rockwell" panose="02060603020205020403" pitchFamily="18" charset="0"/>
            </a:endParaRPr>
          </a:p>
        </p:txBody>
      </p:sp>
      <p:pic>
        <p:nvPicPr>
          <p:cNvPr id="3" name="Picture 2"/>
          <p:cNvPicPr/>
          <p:nvPr userDrawn="1"/>
        </p:nvPicPr>
        <p:blipFill>
          <a:blip r:embed="rId3" cstate="print">
            <a:extLst>
              <a:ext uri="{28A0092B-C50C-407E-A947-70E740481C1C}">
                <a14:useLocalDpi xmlns:a14="http://schemas.microsoft.com/office/drawing/2010/main" val="0"/>
              </a:ext>
            </a:extLst>
          </a:blip>
          <a:stretch>
            <a:fillRect/>
          </a:stretch>
        </p:blipFill>
        <p:spPr>
          <a:xfrm>
            <a:off x="8707897" y="4365107"/>
            <a:ext cx="1458162" cy="1033412"/>
          </a:xfrm>
          <a:prstGeom prst="rect">
            <a:avLst/>
          </a:prstGeom>
        </p:spPr>
      </p:pic>
    </p:spTree>
    <p:extLst>
      <p:ext uri="{BB962C8B-B14F-4D97-AF65-F5344CB8AC3E}">
        <p14:creationId xmlns:p14="http://schemas.microsoft.com/office/powerpoint/2010/main" val="117044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514350" y="1600207"/>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229225" y="1600207"/>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922561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514350" y="1535117"/>
            <a:ext cx="4545212" cy="639763"/>
          </a:xfrm>
        </p:spPr>
        <p:txBody>
          <a:bodyPr anchor="b"/>
          <a:lstStyle>
            <a:lvl1pPr marL="0" indent="0">
              <a:buNone/>
              <a:defRPr sz="2400" b="1"/>
            </a:lvl1pPr>
            <a:lvl2pPr marL="457178" indent="0">
              <a:buNone/>
              <a:defRPr sz="2000" b="1"/>
            </a:lvl2pPr>
            <a:lvl3pPr marL="914356" indent="0">
              <a:buNone/>
              <a:defRPr sz="1800" b="1"/>
            </a:lvl3pPr>
            <a:lvl4pPr marL="1371534" indent="0">
              <a:buNone/>
              <a:defRPr sz="1600" b="1"/>
            </a:lvl4pPr>
            <a:lvl5pPr marL="1828712" indent="0">
              <a:buNone/>
              <a:defRPr sz="1600" b="1"/>
            </a:lvl5pPr>
            <a:lvl6pPr marL="2285890" indent="0">
              <a:buNone/>
              <a:defRPr sz="1600" b="1"/>
            </a:lvl6pPr>
            <a:lvl7pPr marL="2743068" indent="0">
              <a:buNone/>
              <a:defRPr sz="1600" b="1"/>
            </a:lvl7pPr>
            <a:lvl8pPr marL="3200247" indent="0">
              <a:buNone/>
              <a:defRPr sz="1600" b="1"/>
            </a:lvl8pPr>
            <a:lvl9pPr marL="36574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225693" y="1535117"/>
            <a:ext cx="4546997" cy="639763"/>
          </a:xfrm>
        </p:spPr>
        <p:txBody>
          <a:bodyPr anchor="b"/>
          <a:lstStyle>
            <a:lvl1pPr marL="0" indent="0">
              <a:buNone/>
              <a:defRPr sz="2400" b="1"/>
            </a:lvl1pPr>
            <a:lvl2pPr marL="457178" indent="0">
              <a:buNone/>
              <a:defRPr sz="2000" b="1"/>
            </a:lvl2pPr>
            <a:lvl3pPr marL="914356" indent="0">
              <a:buNone/>
              <a:defRPr sz="1800" b="1"/>
            </a:lvl3pPr>
            <a:lvl4pPr marL="1371534" indent="0">
              <a:buNone/>
              <a:defRPr sz="1600" b="1"/>
            </a:lvl4pPr>
            <a:lvl5pPr marL="1828712" indent="0">
              <a:buNone/>
              <a:defRPr sz="1600" b="1"/>
            </a:lvl5pPr>
            <a:lvl6pPr marL="2285890" indent="0">
              <a:buNone/>
              <a:defRPr sz="1600" b="1"/>
            </a:lvl6pPr>
            <a:lvl7pPr marL="2743068" indent="0">
              <a:buNone/>
              <a:defRPr sz="1600" b="1"/>
            </a:lvl7pPr>
            <a:lvl8pPr marL="3200247" indent="0">
              <a:buNone/>
              <a:defRPr sz="1600" b="1"/>
            </a:lvl8pPr>
            <a:lvl9pPr marL="36574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93"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611490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25414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103"/>
            <a:ext cx="3384352" cy="1162051"/>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4021931" y="273118"/>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514364" y="1435113"/>
            <a:ext cx="3384352" cy="4691063"/>
          </a:xfrm>
        </p:spPr>
        <p:txBody>
          <a:bodyPr/>
          <a:lstStyle>
            <a:lvl1pPr marL="0" indent="0">
              <a:buNone/>
              <a:defRPr sz="1400"/>
            </a:lvl1pPr>
            <a:lvl2pPr marL="457178" indent="0">
              <a:buNone/>
              <a:defRPr sz="1200"/>
            </a:lvl2pPr>
            <a:lvl3pPr marL="914356" indent="0">
              <a:buNone/>
              <a:defRPr sz="1000"/>
            </a:lvl3pPr>
            <a:lvl4pPr marL="1371534" indent="0">
              <a:buNone/>
              <a:defRPr sz="900"/>
            </a:lvl4pPr>
            <a:lvl5pPr marL="1828712" indent="0">
              <a:buNone/>
              <a:defRPr sz="900"/>
            </a:lvl5pPr>
            <a:lvl6pPr marL="2285890" indent="0">
              <a:buNone/>
              <a:defRPr sz="900"/>
            </a:lvl6pPr>
            <a:lvl7pPr marL="2743068" indent="0">
              <a:buNone/>
              <a:defRPr sz="900"/>
            </a:lvl7pPr>
            <a:lvl8pPr marL="3200247" indent="0">
              <a:buNone/>
              <a:defRPr sz="900"/>
            </a:lvl8pPr>
            <a:lvl9pPr marL="36574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317199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5" y="4800655"/>
            <a:ext cx="6172200" cy="566739"/>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2016325" y="612776"/>
            <a:ext cx="6172200" cy="4114800"/>
          </a:xfrm>
        </p:spPr>
        <p:txBody>
          <a:bodyPr/>
          <a:lstStyle>
            <a:lvl1pPr marL="0" indent="0">
              <a:buNone/>
              <a:defRPr sz="3200"/>
            </a:lvl1pPr>
            <a:lvl2pPr marL="457178" indent="0">
              <a:buNone/>
              <a:defRPr sz="2800"/>
            </a:lvl2pPr>
            <a:lvl3pPr marL="914356" indent="0">
              <a:buNone/>
              <a:defRPr sz="2400"/>
            </a:lvl3pPr>
            <a:lvl4pPr marL="1371534" indent="0">
              <a:buNone/>
              <a:defRPr sz="2000"/>
            </a:lvl4pPr>
            <a:lvl5pPr marL="1828712" indent="0">
              <a:buNone/>
              <a:defRPr sz="2000"/>
            </a:lvl5pPr>
            <a:lvl6pPr marL="2285890" indent="0">
              <a:buNone/>
              <a:defRPr sz="2000"/>
            </a:lvl6pPr>
            <a:lvl7pPr marL="2743068" indent="0">
              <a:buNone/>
              <a:defRPr sz="2000"/>
            </a:lvl7pPr>
            <a:lvl8pPr marL="3200247" indent="0">
              <a:buNone/>
              <a:defRPr sz="2000"/>
            </a:lvl8pPr>
            <a:lvl9pPr marL="3657424" indent="0">
              <a:buNone/>
              <a:defRPr sz="2000"/>
            </a:lvl9pPr>
          </a:lstStyle>
          <a:p>
            <a:endParaRPr lang="en-IE"/>
          </a:p>
        </p:txBody>
      </p:sp>
      <p:sp>
        <p:nvSpPr>
          <p:cNvPr id="4" name="Text Placeholder 3"/>
          <p:cNvSpPr>
            <a:spLocks noGrp="1"/>
          </p:cNvSpPr>
          <p:nvPr>
            <p:ph type="body" sz="half" idx="2"/>
          </p:nvPr>
        </p:nvSpPr>
        <p:spPr>
          <a:xfrm>
            <a:off x="2016325" y="5367395"/>
            <a:ext cx="6172200" cy="804863"/>
          </a:xfrm>
        </p:spPr>
        <p:txBody>
          <a:bodyPr/>
          <a:lstStyle>
            <a:lvl1pPr marL="0" indent="0">
              <a:buNone/>
              <a:defRPr sz="1400"/>
            </a:lvl1pPr>
            <a:lvl2pPr marL="457178" indent="0">
              <a:buNone/>
              <a:defRPr sz="1200"/>
            </a:lvl2pPr>
            <a:lvl3pPr marL="914356" indent="0">
              <a:buNone/>
              <a:defRPr sz="1000"/>
            </a:lvl3pPr>
            <a:lvl4pPr marL="1371534" indent="0">
              <a:buNone/>
              <a:defRPr sz="900"/>
            </a:lvl4pPr>
            <a:lvl5pPr marL="1828712" indent="0">
              <a:buNone/>
              <a:defRPr sz="900"/>
            </a:lvl5pPr>
            <a:lvl6pPr marL="2285890" indent="0">
              <a:buNone/>
              <a:defRPr sz="900"/>
            </a:lvl6pPr>
            <a:lvl7pPr marL="2743068" indent="0">
              <a:buNone/>
              <a:defRPr sz="900"/>
            </a:lvl7pPr>
            <a:lvl8pPr marL="3200247" indent="0">
              <a:buNone/>
              <a:defRPr sz="900"/>
            </a:lvl8pPr>
            <a:lvl9pPr marL="36574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148774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509836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702"/>
            <a:ext cx="2314575"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514351" y="274702"/>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927556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514350" y="1535117"/>
            <a:ext cx="4545212" cy="639763"/>
          </a:xfrm>
        </p:spPr>
        <p:txBody>
          <a:bodyPr anchor="b"/>
          <a:lstStyle>
            <a:lvl1pPr marL="0" indent="0">
              <a:buNone/>
              <a:defRPr sz="2400" b="1"/>
            </a:lvl1pPr>
            <a:lvl2pPr marL="457178" indent="0">
              <a:buNone/>
              <a:defRPr sz="2000" b="1"/>
            </a:lvl2pPr>
            <a:lvl3pPr marL="914356" indent="0">
              <a:buNone/>
              <a:defRPr sz="1800" b="1"/>
            </a:lvl3pPr>
            <a:lvl4pPr marL="1371534" indent="0">
              <a:buNone/>
              <a:defRPr sz="1600" b="1"/>
            </a:lvl4pPr>
            <a:lvl5pPr marL="1828712" indent="0">
              <a:buNone/>
              <a:defRPr sz="1600" b="1"/>
            </a:lvl5pPr>
            <a:lvl6pPr marL="2285890" indent="0">
              <a:buNone/>
              <a:defRPr sz="1600" b="1"/>
            </a:lvl6pPr>
            <a:lvl7pPr marL="2743068" indent="0">
              <a:buNone/>
              <a:defRPr sz="1600" b="1"/>
            </a:lvl7pPr>
            <a:lvl8pPr marL="3200247" indent="0">
              <a:buNone/>
              <a:defRPr sz="1600" b="1"/>
            </a:lvl8pPr>
            <a:lvl9pPr marL="36574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225705" y="1535117"/>
            <a:ext cx="4546997" cy="639763"/>
          </a:xfrm>
        </p:spPr>
        <p:txBody>
          <a:bodyPr anchor="b"/>
          <a:lstStyle>
            <a:lvl1pPr marL="0" indent="0">
              <a:buNone/>
              <a:defRPr sz="2400" b="1"/>
            </a:lvl1pPr>
            <a:lvl2pPr marL="457178" indent="0">
              <a:buNone/>
              <a:defRPr sz="2000" b="1"/>
            </a:lvl2pPr>
            <a:lvl3pPr marL="914356" indent="0">
              <a:buNone/>
              <a:defRPr sz="1800" b="1"/>
            </a:lvl3pPr>
            <a:lvl4pPr marL="1371534" indent="0">
              <a:buNone/>
              <a:defRPr sz="1600" b="1"/>
            </a:lvl4pPr>
            <a:lvl5pPr marL="1828712" indent="0">
              <a:buNone/>
              <a:defRPr sz="1600" b="1"/>
            </a:lvl5pPr>
            <a:lvl6pPr marL="2285890" indent="0">
              <a:buNone/>
              <a:defRPr sz="1600" b="1"/>
            </a:lvl6pPr>
            <a:lvl7pPr marL="2743068" indent="0">
              <a:buNone/>
              <a:defRPr sz="1600" b="1"/>
            </a:lvl7pPr>
            <a:lvl8pPr marL="3200247" indent="0">
              <a:buNone/>
              <a:defRPr sz="1600" b="1"/>
            </a:lvl8pPr>
            <a:lvl9pPr marL="36574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0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87DD2AF-BCCE-445B-A70D-9568AA88E277}" type="datetimeFigureOut">
              <a:rPr lang="en-IE" smtClean="0"/>
              <a:t>28/03/2018</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3904141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702"/>
            <a:ext cx="9258300" cy="778099"/>
          </a:xfrm>
          <a:solidFill>
            <a:srgbClr val="EC098D"/>
          </a:solidFill>
        </p:spPr>
        <p:txBody>
          <a:bodyPr vert="horz" lIns="91436" tIns="45718" rIns="91436" bIns="45718" rtlCol="0" anchor="ctr">
            <a:normAutofit/>
          </a:bodyPr>
          <a:lstStyle>
            <a:lvl1pPr>
              <a:defRPr lang="en-IE" sz="3200" dirty="0">
                <a:solidFill>
                  <a:schemeClr val="bg1"/>
                </a:solidFill>
                <a:latin typeface="+mn-lt"/>
                <a:cs typeface="Aharoni" pitchFamily="2" charset="-79"/>
              </a:defRPr>
            </a:lvl1pPr>
          </a:lstStyle>
          <a:p>
            <a:pPr marL="0" lvl="0" algn="l"/>
            <a:r>
              <a:rPr lang="en-US" dirty="0"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a:xfrm>
            <a:off x="7372350" y="6356418"/>
            <a:ext cx="2400300" cy="365125"/>
          </a:xfrm>
          <a:prstGeom prst="rect">
            <a:avLst/>
          </a:prstGeom>
        </p:spPr>
        <p:txBody>
          <a:bodyPr/>
          <a:lstStyle/>
          <a:p>
            <a:fld id="{5579D9C5-5D69-40B8-9B02-35D6B028317B}"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03127000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0"/>
            <a:ext cx="874395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221069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381010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45"/>
            <a:ext cx="874395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864335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468896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22567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7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738648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790840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883622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4021931" y="27309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289755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031341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DD2AF-BCCE-445B-A70D-9568AA88E277}" type="datetimeFigureOut">
              <a:rPr lang="en-IE" smtClean="0"/>
              <a:t>28/03/2018</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32542945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740136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83"/>
            <a:ext cx="2314575"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514350" y="274683"/>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D8ED57C2-F654-4F5B-905D-D0C60D635260}" type="datetimeFigureOut">
              <a:rPr lang="en-IE">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49C12682-ACE4-4D9B-943D-839FC164C9B0}" type="slidenum">
              <a:rPr lang="en-IE">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129917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8" name="Shape 8"/>
          <p:cNvSpPr>
            <a:spLocks noGrp="1"/>
          </p:cNvSpPr>
          <p:nvPr>
            <p:ph type="title"/>
          </p:nvPr>
        </p:nvSpPr>
        <p:spPr>
          <a:xfrm>
            <a:off x="1004615" y="1151975"/>
            <a:ext cx="8277821" cy="2321719"/>
          </a:xfrm>
          <a:prstGeom prst="rect">
            <a:avLst/>
          </a:prstGeom>
        </p:spPr>
        <p:txBody>
          <a:bodyPr anchor="b"/>
          <a:lstStyle/>
          <a:p>
            <a:pPr lvl="0"/>
            <a:r>
              <a:rPr/>
              <a:t>Title Text</a:t>
            </a:r>
          </a:p>
        </p:txBody>
      </p:sp>
      <p:sp>
        <p:nvSpPr>
          <p:cNvPr id="9" name="Shape 9"/>
          <p:cNvSpPr>
            <a:spLocks noGrp="1"/>
          </p:cNvSpPr>
          <p:nvPr>
            <p:ph type="body" idx="1"/>
          </p:nvPr>
        </p:nvSpPr>
        <p:spPr>
          <a:xfrm>
            <a:off x="1004615" y="3536156"/>
            <a:ext cx="8277821" cy="794742"/>
          </a:xfrm>
          <a:prstGeom prst="rect">
            <a:avLst/>
          </a:prstGeom>
        </p:spPr>
        <p:txBody>
          <a:bodyPr/>
          <a:lstStyle>
            <a:lvl1pPr marL="0" indent="0" algn="ctr">
              <a:spcBef>
                <a:spcPts val="0"/>
              </a:spcBef>
              <a:buSzTx/>
              <a:buNone/>
              <a:defRPr sz="2200"/>
            </a:lvl1pPr>
            <a:lvl2pPr marL="0" indent="241093" algn="ctr">
              <a:spcBef>
                <a:spcPts val="0"/>
              </a:spcBef>
              <a:buSzTx/>
              <a:buNone/>
              <a:defRPr sz="2200"/>
            </a:lvl2pPr>
            <a:lvl3pPr marL="0" indent="482186" algn="ctr">
              <a:spcBef>
                <a:spcPts val="0"/>
              </a:spcBef>
              <a:buSzTx/>
              <a:buNone/>
              <a:defRPr sz="2200"/>
            </a:lvl3pPr>
            <a:lvl4pPr marL="0" indent="723279" algn="ctr">
              <a:spcBef>
                <a:spcPts val="0"/>
              </a:spcBef>
              <a:buSzTx/>
              <a:buNone/>
              <a:defRPr sz="2200"/>
            </a:lvl4pPr>
            <a:lvl5pPr marL="0" indent="964372" algn="ctr">
              <a:spcBef>
                <a:spcPts val="0"/>
              </a:spcBef>
              <a:buSzTx/>
              <a:buNone/>
              <a:defRPr sz="2200"/>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9404182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125"/>
            <a:ext cx="3384352" cy="1162051"/>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4021931" y="273140"/>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514364" y="1435113"/>
            <a:ext cx="3384352" cy="4691063"/>
          </a:xfrm>
        </p:spPr>
        <p:txBody>
          <a:bodyPr/>
          <a:lstStyle>
            <a:lvl1pPr marL="0" indent="0">
              <a:buNone/>
              <a:defRPr sz="1400"/>
            </a:lvl1pPr>
            <a:lvl2pPr marL="457178" indent="0">
              <a:buNone/>
              <a:defRPr sz="1200"/>
            </a:lvl2pPr>
            <a:lvl3pPr marL="914356" indent="0">
              <a:buNone/>
              <a:defRPr sz="1000"/>
            </a:lvl3pPr>
            <a:lvl4pPr marL="1371534" indent="0">
              <a:buNone/>
              <a:defRPr sz="900"/>
            </a:lvl4pPr>
            <a:lvl5pPr marL="1828712" indent="0">
              <a:buNone/>
              <a:defRPr sz="900"/>
            </a:lvl5pPr>
            <a:lvl6pPr marL="2285890" indent="0">
              <a:buNone/>
              <a:defRPr sz="900"/>
            </a:lvl6pPr>
            <a:lvl7pPr marL="2743068" indent="0">
              <a:buNone/>
              <a:defRPr sz="900"/>
            </a:lvl7pPr>
            <a:lvl8pPr marL="3200247" indent="0">
              <a:buNone/>
              <a:defRPr sz="900"/>
            </a:lvl8pPr>
            <a:lvl9pPr marL="36574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t>28/03/2018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1015682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5" y="4800677"/>
            <a:ext cx="6172200" cy="566739"/>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2016325" y="612776"/>
            <a:ext cx="6172200" cy="4114800"/>
          </a:xfrm>
        </p:spPr>
        <p:txBody>
          <a:bodyPr/>
          <a:lstStyle>
            <a:lvl1pPr marL="0" indent="0">
              <a:buNone/>
              <a:defRPr sz="3200"/>
            </a:lvl1pPr>
            <a:lvl2pPr marL="457178" indent="0">
              <a:buNone/>
              <a:defRPr sz="2800"/>
            </a:lvl2pPr>
            <a:lvl3pPr marL="914356" indent="0">
              <a:buNone/>
              <a:defRPr sz="2400"/>
            </a:lvl3pPr>
            <a:lvl4pPr marL="1371534" indent="0">
              <a:buNone/>
              <a:defRPr sz="2000"/>
            </a:lvl4pPr>
            <a:lvl5pPr marL="1828712" indent="0">
              <a:buNone/>
              <a:defRPr sz="2000"/>
            </a:lvl5pPr>
            <a:lvl6pPr marL="2285890" indent="0">
              <a:buNone/>
              <a:defRPr sz="2000"/>
            </a:lvl6pPr>
            <a:lvl7pPr marL="2743068" indent="0">
              <a:buNone/>
              <a:defRPr sz="2000"/>
            </a:lvl7pPr>
            <a:lvl8pPr marL="3200247" indent="0">
              <a:buNone/>
              <a:defRPr sz="2000"/>
            </a:lvl8pPr>
            <a:lvl9pPr marL="3657424" indent="0">
              <a:buNone/>
              <a:defRPr sz="2000"/>
            </a:lvl9pPr>
          </a:lstStyle>
          <a:p>
            <a:endParaRPr lang="en-IE"/>
          </a:p>
        </p:txBody>
      </p:sp>
      <p:sp>
        <p:nvSpPr>
          <p:cNvPr id="4" name="Text Placeholder 3"/>
          <p:cNvSpPr>
            <a:spLocks noGrp="1"/>
          </p:cNvSpPr>
          <p:nvPr>
            <p:ph type="body" sz="half" idx="2"/>
          </p:nvPr>
        </p:nvSpPr>
        <p:spPr>
          <a:xfrm>
            <a:off x="2016325" y="5367417"/>
            <a:ext cx="6172200" cy="804863"/>
          </a:xfrm>
        </p:spPr>
        <p:txBody>
          <a:bodyPr/>
          <a:lstStyle>
            <a:lvl1pPr marL="0" indent="0">
              <a:buNone/>
              <a:defRPr sz="1400"/>
            </a:lvl1pPr>
            <a:lvl2pPr marL="457178" indent="0">
              <a:buNone/>
              <a:defRPr sz="1200"/>
            </a:lvl2pPr>
            <a:lvl3pPr marL="914356" indent="0">
              <a:buNone/>
              <a:defRPr sz="1000"/>
            </a:lvl3pPr>
            <a:lvl4pPr marL="1371534" indent="0">
              <a:buNone/>
              <a:defRPr sz="900"/>
            </a:lvl4pPr>
            <a:lvl5pPr marL="1828712" indent="0">
              <a:buNone/>
              <a:defRPr sz="900"/>
            </a:lvl5pPr>
            <a:lvl6pPr marL="2285890" indent="0">
              <a:buNone/>
              <a:defRPr sz="900"/>
            </a:lvl6pPr>
            <a:lvl7pPr marL="2743068" indent="0">
              <a:buNone/>
              <a:defRPr sz="900"/>
            </a:lvl7pPr>
            <a:lvl8pPr marL="3200247" indent="0">
              <a:buNone/>
              <a:defRPr sz="900"/>
            </a:lvl8pPr>
            <a:lvl9pPr marL="36574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t>28/03/2018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1887129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9"/>
            <a:ext cx="9258300" cy="1143000"/>
          </a:xfrm>
          <a:prstGeom prst="rect">
            <a:avLst/>
          </a:prstGeom>
        </p:spPr>
        <p:txBody>
          <a:bodyPr vert="horz" lIns="91436" tIns="45718" rIns="91436" bIns="45718"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514350" y="1600207"/>
            <a:ext cx="92583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514350" y="6356438"/>
            <a:ext cx="24003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087DD2AF-BCCE-445B-A70D-9568AA88E277}" type="datetimeFigureOut">
              <a:rPr lang="en-IE" smtClean="0"/>
              <a:t>28/03/2018</a:t>
            </a:fld>
            <a:endParaRPr lang="en-IE"/>
          </a:p>
        </p:txBody>
      </p:sp>
      <p:sp>
        <p:nvSpPr>
          <p:cNvPr id="5" name="Footer Placeholder 4"/>
          <p:cNvSpPr>
            <a:spLocks noGrp="1"/>
          </p:cNvSpPr>
          <p:nvPr>
            <p:ph type="ftr" sz="quarter" idx="3"/>
          </p:nvPr>
        </p:nvSpPr>
        <p:spPr>
          <a:xfrm>
            <a:off x="3514726" y="6356438"/>
            <a:ext cx="325755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7372350" y="6356438"/>
            <a:ext cx="24003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F93713D8-D772-4F4F-A7A9-FB2E725D4736}" type="slidenum">
              <a:rPr lang="en-IE" smtClean="0"/>
              <a:t>‹#›</a:t>
            </a:fld>
            <a:endParaRPr lang="en-IE"/>
          </a:p>
        </p:txBody>
      </p:sp>
    </p:spTree>
    <p:extLst>
      <p:ext uri="{BB962C8B-B14F-4D97-AF65-F5344CB8AC3E}">
        <p14:creationId xmlns:p14="http://schemas.microsoft.com/office/powerpoint/2010/main" val="3633562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2" r:id="rId4"/>
    <p:sldLayoutId id="2147483652" r:id="rId5"/>
    <p:sldLayoutId id="2147483653"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356"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5" indent="-285736" algn="l" defTabSz="91435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5" indent="-228589" algn="l" defTabSz="9143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3"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01"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9"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7"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35"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14"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4" algn="l" defTabSz="914356" rtl="0" eaLnBrk="1" latinLnBrk="0" hangingPunct="1">
        <a:defRPr sz="1800" kern="1200">
          <a:solidFill>
            <a:schemeClr val="tx1"/>
          </a:solidFill>
          <a:latin typeface="+mn-lt"/>
          <a:ea typeface="+mn-ea"/>
          <a:cs typeface="+mn-cs"/>
        </a:defRPr>
      </a:lvl4pPr>
      <a:lvl5pPr marL="1828712" algn="l" defTabSz="914356" rtl="0" eaLnBrk="1" latinLnBrk="0" hangingPunct="1">
        <a:defRPr sz="1800" kern="1200">
          <a:solidFill>
            <a:schemeClr val="tx1"/>
          </a:solidFill>
          <a:latin typeface="+mn-lt"/>
          <a:ea typeface="+mn-ea"/>
          <a:cs typeface="+mn-cs"/>
        </a:defRPr>
      </a:lvl5pPr>
      <a:lvl6pPr marL="2285890" algn="l" defTabSz="914356" rtl="0" eaLnBrk="1" latinLnBrk="0" hangingPunct="1">
        <a:defRPr sz="1800" kern="1200">
          <a:solidFill>
            <a:schemeClr val="tx1"/>
          </a:solidFill>
          <a:latin typeface="+mn-lt"/>
          <a:ea typeface="+mn-ea"/>
          <a:cs typeface="+mn-cs"/>
        </a:defRPr>
      </a:lvl6pPr>
      <a:lvl7pPr marL="2743068" algn="l" defTabSz="914356" rtl="0" eaLnBrk="1" latinLnBrk="0" hangingPunct="1">
        <a:defRPr sz="1800" kern="1200">
          <a:solidFill>
            <a:schemeClr val="tx1"/>
          </a:solidFill>
          <a:latin typeface="+mn-lt"/>
          <a:ea typeface="+mn-ea"/>
          <a:cs typeface="+mn-cs"/>
        </a:defRPr>
      </a:lvl7pPr>
      <a:lvl8pPr marL="3200247" algn="l" defTabSz="914356" rtl="0" eaLnBrk="1" latinLnBrk="0" hangingPunct="1">
        <a:defRPr sz="1800" kern="1200">
          <a:solidFill>
            <a:schemeClr val="tx1"/>
          </a:solidFill>
          <a:latin typeface="+mn-lt"/>
          <a:ea typeface="+mn-ea"/>
          <a:cs typeface="+mn-cs"/>
        </a:defRPr>
      </a:lvl8pPr>
      <a:lvl9pPr marL="3657424" algn="l" defTabSz="91435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9"/>
            <a:ext cx="9258300" cy="1143000"/>
          </a:xfrm>
          <a:prstGeom prst="rect">
            <a:avLst/>
          </a:prstGeom>
        </p:spPr>
        <p:txBody>
          <a:bodyPr vert="horz" lIns="91436" tIns="45718" rIns="91436" bIns="45718"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514350" y="1600207"/>
            <a:ext cx="92583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514350" y="6356438"/>
            <a:ext cx="24003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3"/>
          </p:nvPr>
        </p:nvSpPr>
        <p:spPr>
          <a:xfrm>
            <a:off x="3514726" y="6356438"/>
            <a:ext cx="325755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7372350" y="6356438"/>
            <a:ext cx="24003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708213592"/>
      </p:ext>
    </p:extLst>
  </p:cSld>
  <p:clrMap bg1="lt1" tx1="dk1" bg2="lt2" tx2="dk2" accent1="accent1" accent2="accent2" accent3="accent3" accent4="accent4" accent5="accent5" accent6="accent6" hlink="hlink" folHlink="folHlink"/>
  <p:txStyles>
    <p:titleStyle>
      <a:lvl1pPr algn="ctr" defTabSz="914356"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5" indent="-285736" algn="l" defTabSz="91435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5" indent="-228589" algn="l" defTabSz="9143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3"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01"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9"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7"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35"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14"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4" algn="l" defTabSz="914356" rtl="0" eaLnBrk="1" latinLnBrk="0" hangingPunct="1">
        <a:defRPr sz="1800" kern="1200">
          <a:solidFill>
            <a:schemeClr val="tx1"/>
          </a:solidFill>
          <a:latin typeface="+mn-lt"/>
          <a:ea typeface="+mn-ea"/>
          <a:cs typeface="+mn-cs"/>
        </a:defRPr>
      </a:lvl4pPr>
      <a:lvl5pPr marL="1828712" algn="l" defTabSz="914356" rtl="0" eaLnBrk="1" latinLnBrk="0" hangingPunct="1">
        <a:defRPr sz="1800" kern="1200">
          <a:solidFill>
            <a:schemeClr val="tx1"/>
          </a:solidFill>
          <a:latin typeface="+mn-lt"/>
          <a:ea typeface="+mn-ea"/>
          <a:cs typeface="+mn-cs"/>
        </a:defRPr>
      </a:lvl5pPr>
      <a:lvl6pPr marL="2285890" algn="l" defTabSz="914356" rtl="0" eaLnBrk="1" latinLnBrk="0" hangingPunct="1">
        <a:defRPr sz="1800" kern="1200">
          <a:solidFill>
            <a:schemeClr val="tx1"/>
          </a:solidFill>
          <a:latin typeface="+mn-lt"/>
          <a:ea typeface="+mn-ea"/>
          <a:cs typeface="+mn-cs"/>
        </a:defRPr>
      </a:lvl6pPr>
      <a:lvl7pPr marL="2743068" algn="l" defTabSz="914356" rtl="0" eaLnBrk="1" latinLnBrk="0" hangingPunct="1">
        <a:defRPr sz="1800" kern="1200">
          <a:solidFill>
            <a:schemeClr val="tx1"/>
          </a:solidFill>
          <a:latin typeface="+mn-lt"/>
          <a:ea typeface="+mn-ea"/>
          <a:cs typeface="+mn-cs"/>
        </a:defRPr>
      </a:lvl7pPr>
      <a:lvl8pPr marL="3200247" algn="l" defTabSz="914356" rtl="0" eaLnBrk="1" latinLnBrk="0" hangingPunct="1">
        <a:defRPr sz="1800" kern="1200">
          <a:solidFill>
            <a:schemeClr val="tx1"/>
          </a:solidFill>
          <a:latin typeface="+mn-lt"/>
          <a:ea typeface="+mn-ea"/>
          <a:cs typeface="+mn-cs"/>
        </a:defRPr>
      </a:lvl8pPr>
      <a:lvl9pPr marL="3657424" algn="l" defTabSz="91435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514350" y="6356649"/>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87DD2AF-BCCE-445B-A70D-9568AA88E277}" type="datetimeFigureOut">
              <a:rPr lang="en-IE" smtClean="0">
                <a:solidFill>
                  <a:prstClr val="black">
                    <a:tint val="75000"/>
                  </a:prstClr>
                </a:solidFill>
              </a:rPr>
              <a:pPr defTabSz="914400"/>
              <a:t>28/03/2018</a:t>
            </a:fld>
            <a:endParaRPr lang="en-IE">
              <a:solidFill>
                <a:prstClr val="black">
                  <a:tint val="75000"/>
                </a:prstClr>
              </a:solidFill>
            </a:endParaRPr>
          </a:p>
        </p:txBody>
      </p:sp>
      <p:sp>
        <p:nvSpPr>
          <p:cNvPr id="5" name="Footer Placeholder 4"/>
          <p:cNvSpPr>
            <a:spLocks noGrp="1"/>
          </p:cNvSpPr>
          <p:nvPr>
            <p:ph type="ftr" sz="quarter" idx="3"/>
          </p:nvPr>
        </p:nvSpPr>
        <p:spPr>
          <a:xfrm>
            <a:off x="3514725" y="6356649"/>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E">
              <a:solidFill>
                <a:prstClr val="black">
                  <a:tint val="75000"/>
                </a:prstClr>
              </a:solidFill>
            </a:endParaRPr>
          </a:p>
        </p:txBody>
      </p:sp>
      <p:sp>
        <p:nvSpPr>
          <p:cNvPr id="6" name="Slide Number Placeholder 5"/>
          <p:cNvSpPr>
            <a:spLocks noGrp="1"/>
          </p:cNvSpPr>
          <p:nvPr>
            <p:ph type="sldNum" sz="quarter" idx="4"/>
          </p:nvPr>
        </p:nvSpPr>
        <p:spPr>
          <a:xfrm>
            <a:off x="7372350" y="6356649"/>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93713D8-D772-4F4F-A7A9-FB2E725D4736}" type="slidenum">
              <a:rPr lang="en-IE" smtClean="0">
                <a:solidFill>
                  <a:prstClr val="black">
                    <a:tint val="75000"/>
                  </a:prstClr>
                </a:solidFill>
              </a:rPr>
              <a:pPr defTabSz="914400"/>
              <a:t>‹#›</a:t>
            </a:fld>
            <a:endParaRPr lang="en-IE">
              <a:solidFill>
                <a:prstClr val="black">
                  <a:tint val="75000"/>
                </a:prstClr>
              </a:solidFill>
            </a:endParaRPr>
          </a:p>
        </p:txBody>
      </p:sp>
    </p:spTree>
    <p:extLst>
      <p:ext uri="{BB962C8B-B14F-4D97-AF65-F5344CB8AC3E}">
        <p14:creationId xmlns:p14="http://schemas.microsoft.com/office/powerpoint/2010/main" val="149034501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9"/>
            <a:ext cx="9258300" cy="1143000"/>
          </a:xfrm>
          <a:prstGeom prst="rect">
            <a:avLst/>
          </a:prstGeom>
        </p:spPr>
        <p:txBody>
          <a:bodyPr vert="horz" lIns="91436" tIns="45718" rIns="91436" bIns="45718"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514350" y="1600207"/>
            <a:ext cx="92583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514350" y="6356428"/>
            <a:ext cx="24003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3"/>
          </p:nvPr>
        </p:nvSpPr>
        <p:spPr>
          <a:xfrm>
            <a:off x="3514726" y="6356428"/>
            <a:ext cx="325755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7372350" y="6356428"/>
            <a:ext cx="24003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9116979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defTabSz="914356"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5" indent="-285736" algn="l" defTabSz="91435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5" indent="-228589" algn="l" defTabSz="9143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3"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01"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9"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7"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35"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14"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4" algn="l" defTabSz="914356" rtl="0" eaLnBrk="1" latinLnBrk="0" hangingPunct="1">
        <a:defRPr sz="1800" kern="1200">
          <a:solidFill>
            <a:schemeClr val="tx1"/>
          </a:solidFill>
          <a:latin typeface="+mn-lt"/>
          <a:ea typeface="+mn-ea"/>
          <a:cs typeface="+mn-cs"/>
        </a:defRPr>
      </a:lvl4pPr>
      <a:lvl5pPr marL="1828712" algn="l" defTabSz="914356" rtl="0" eaLnBrk="1" latinLnBrk="0" hangingPunct="1">
        <a:defRPr sz="1800" kern="1200">
          <a:solidFill>
            <a:schemeClr val="tx1"/>
          </a:solidFill>
          <a:latin typeface="+mn-lt"/>
          <a:ea typeface="+mn-ea"/>
          <a:cs typeface="+mn-cs"/>
        </a:defRPr>
      </a:lvl5pPr>
      <a:lvl6pPr marL="2285890" algn="l" defTabSz="914356" rtl="0" eaLnBrk="1" latinLnBrk="0" hangingPunct="1">
        <a:defRPr sz="1800" kern="1200">
          <a:solidFill>
            <a:schemeClr val="tx1"/>
          </a:solidFill>
          <a:latin typeface="+mn-lt"/>
          <a:ea typeface="+mn-ea"/>
          <a:cs typeface="+mn-cs"/>
        </a:defRPr>
      </a:lvl6pPr>
      <a:lvl7pPr marL="2743068" algn="l" defTabSz="914356" rtl="0" eaLnBrk="1" latinLnBrk="0" hangingPunct="1">
        <a:defRPr sz="1800" kern="1200">
          <a:solidFill>
            <a:schemeClr val="tx1"/>
          </a:solidFill>
          <a:latin typeface="+mn-lt"/>
          <a:ea typeface="+mn-ea"/>
          <a:cs typeface="+mn-cs"/>
        </a:defRPr>
      </a:lvl7pPr>
      <a:lvl8pPr marL="3200247" algn="l" defTabSz="914356" rtl="0" eaLnBrk="1" latinLnBrk="0" hangingPunct="1">
        <a:defRPr sz="1800" kern="1200">
          <a:solidFill>
            <a:schemeClr val="tx1"/>
          </a:solidFill>
          <a:latin typeface="+mn-lt"/>
          <a:ea typeface="+mn-ea"/>
          <a:cs typeface="+mn-cs"/>
        </a:defRPr>
      </a:lvl8pPr>
      <a:lvl9pPr marL="3657424" algn="l" defTabSz="91435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9"/>
            <a:ext cx="9258300" cy="1143000"/>
          </a:xfrm>
          <a:prstGeom prst="rect">
            <a:avLst/>
          </a:prstGeom>
        </p:spPr>
        <p:txBody>
          <a:bodyPr vert="horz" lIns="91436" tIns="45718" rIns="91436" bIns="45718"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514350" y="1600207"/>
            <a:ext cx="92583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514350" y="6356444"/>
            <a:ext cx="24003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3"/>
          </p:nvPr>
        </p:nvSpPr>
        <p:spPr>
          <a:xfrm>
            <a:off x="3514726" y="6356444"/>
            <a:ext cx="325755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7372350" y="6356444"/>
            <a:ext cx="24003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55930275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ctr" defTabSz="914356"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5" indent="-285736" algn="l" defTabSz="91435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5" indent="-228589" algn="l" defTabSz="9143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3"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01"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9"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7"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35"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14"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4" algn="l" defTabSz="914356" rtl="0" eaLnBrk="1" latinLnBrk="0" hangingPunct="1">
        <a:defRPr sz="1800" kern="1200">
          <a:solidFill>
            <a:schemeClr val="tx1"/>
          </a:solidFill>
          <a:latin typeface="+mn-lt"/>
          <a:ea typeface="+mn-ea"/>
          <a:cs typeface="+mn-cs"/>
        </a:defRPr>
      </a:lvl4pPr>
      <a:lvl5pPr marL="1828712" algn="l" defTabSz="914356" rtl="0" eaLnBrk="1" latinLnBrk="0" hangingPunct="1">
        <a:defRPr sz="1800" kern="1200">
          <a:solidFill>
            <a:schemeClr val="tx1"/>
          </a:solidFill>
          <a:latin typeface="+mn-lt"/>
          <a:ea typeface="+mn-ea"/>
          <a:cs typeface="+mn-cs"/>
        </a:defRPr>
      </a:lvl5pPr>
      <a:lvl6pPr marL="2285890" algn="l" defTabSz="914356" rtl="0" eaLnBrk="1" latinLnBrk="0" hangingPunct="1">
        <a:defRPr sz="1800" kern="1200">
          <a:solidFill>
            <a:schemeClr val="tx1"/>
          </a:solidFill>
          <a:latin typeface="+mn-lt"/>
          <a:ea typeface="+mn-ea"/>
          <a:cs typeface="+mn-cs"/>
        </a:defRPr>
      </a:lvl6pPr>
      <a:lvl7pPr marL="2743068" algn="l" defTabSz="914356" rtl="0" eaLnBrk="1" latinLnBrk="0" hangingPunct="1">
        <a:defRPr sz="1800" kern="1200">
          <a:solidFill>
            <a:schemeClr val="tx1"/>
          </a:solidFill>
          <a:latin typeface="+mn-lt"/>
          <a:ea typeface="+mn-ea"/>
          <a:cs typeface="+mn-cs"/>
        </a:defRPr>
      </a:lvl7pPr>
      <a:lvl8pPr marL="3200247" algn="l" defTabSz="914356" rtl="0" eaLnBrk="1" latinLnBrk="0" hangingPunct="1">
        <a:defRPr sz="1800" kern="1200">
          <a:solidFill>
            <a:schemeClr val="tx1"/>
          </a:solidFill>
          <a:latin typeface="+mn-lt"/>
          <a:ea typeface="+mn-ea"/>
          <a:cs typeface="+mn-cs"/>
        </a:defRPr>
      </a:lvl8pPr>
      <a:lvl9pPr marL="3657424" algn="l" defTabSz="91435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9"/>
            <a:ext cx="9258300" cy="1143000"/>
          </a:xfrm>
          <a:prstGeom prst="rect">
            <a:avLst/>
          </a:prstGeom>
        </p:spPr>
        <p:txBody>
          <a:bodyPr vert="horz" lIns="91436" tIns="45718" rIns="91436" bIns="45718"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514350" y="1600207"/>
            <a:ext cx="92583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514350" y="6356416"/>
            <a:ext cx="24003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087DD2AF-BCCE-445B-A70D-9568AA88E277}" type="datetimeFigureOut">
              <a:rPr lang="en-IE" smtClean="0">
                <a:solidFill>
                  <a:prstClr val="black">
                    <a:tint val="75000"/>
                  </a:prstClr>
                </a:solidFill>
              </a:rPr>
              <a:pPr/>
              <a:t>28/03/2018</a:t>
            </a:fld>
            <a:endParaRPr lang="en-IE">
              <a:solidFill>
                <a:prstClr val="black">
                  <a:tint val="75000"/>
                </a:prstClr>
              </a:solidFill>
            </a:endParaRPr>
          </a:p>
        </p:txBody>
      </p:sp>
      <p:sp>
        <p:nvSpPr>
          <p:cNvPr id="5" name="Footer Placeholder 4"/>
          <p:cNvSpPr>
            <a:spLocks noGrp="1"/>
          </p:cNvSpPr>
          <p:nvPr>
            <p:ph type="ftr" sz="quarter" idx="3"/>
          </p:nvPr>
        </p:nvSpPr>
        <p:spPr>
          <a:xfrm>
            <a:off x="3514726" y="6356416"/>
            <a:ext cx="325755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7372350" y="6356416"/>
            <a:ext cx="24003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78498939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ctr" defTabSz="914356"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5" indent="-285736" algn="l" defTabSz="91435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5" indent="-228589" algn="l" defTabSz="9143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3"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01"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9"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7"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35"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14"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4" algn="l" defTabSz="914356" rtl="0" eaLnBrk="1" latinLnBrk="0" hangingPunct="1">
        <a:defRPr sz="1800" kern="1200">
          <a:solidFill>
            <a:schemeClr val="tx1"/>
          </a:solidFill>
          <a:latin typeface="+mn-lt"/>
          <a:ea typeface="+mn-ea"/>
          <a:cs typeface="+mn-cs"/>
        </a:defRPr>
      </a:lvl4pPr>
      <a:lvl5pPr marL="1828712" algn="l" defTabSz="914356" rtl="0" eaLnBrk="1" latinLnBrk="0" hangingPunct="1">
        <a:defRPr sz="1800" kern="1200">
          <a:solidFill>
            <a:schemeClr val="tx1"/>
          </a:solidFill>
          <a:latin typeface="+mn-lt"/>
          <a:ea typeface="+mn-ea"/>
          <a:cs typeface="+mn-cs"/>
        </a:defRPr>
      </a:lvl5pPr>
      <a:lvl6pPr marL="2285890" algn="l" defTabSz="914356" rtl="0" eaLnBrk="1" latinLnBrk="0" hangingPunct="1">
        <a:defRPr sz="1800" kern="1200">
          <a:solidFill>
            <a:schemeClr val="tx1"/>
          </a:solidFill>
          <a:latin typeface="+mn-lt"/>
          <a:ea typeface="+mn-ea"/>
          <a:cs typeface="+mn-cs"/>
        </a:defRPr>
      </a:lvl6pPr>
      <a:lvl7pPr marL="2743068" algn="l" defTabSz="914356" rtl="0" eaLnBrk="1" latinLnBrk="0" hangingPunct="1">
        <a:defRPr sz="1800" kern="1200">
          <a:solidFill>
            <a:schemeClr val="tx1"/>
          </a:solidFill>
          <a:latin typeface="+mn-lt"/>
          <a:ea typeface="+mn-ea"/>
          <a:cs typeface="+mn-cs"/>
        </a:defRPr>
      </a:lvl7pPr>
      <a:lvl8pPr marL="3200247" algn="l" defTabSz="914356" rtl="0" eaLnBrk="1" latinLnBrk="0" hangingPunct="1">
        <a:defRPr sz="1800" kern="1200">
          <a:solidFill>
            <a:schemeClr val="tx1"/>
          </a:solidFill>
          <a:latin typeface="+mn-lt"/>
          <a:ea typeface="+mn-ea"/>
          <a:cs typeface="+mn-cs"/>
        </a:defRPr>
      </a:lvl8pPr>
      <a:lvl9pPr marL="3657424" algn="l" defTabSz="91435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514350" y="6356395"/>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8ED57C2-F654-4F5B-905D-D0C60D635260}" type="datetimeFigureOut">
              <a:rPr lang="en-IE" smtClean="0">
                <a:solidFill>
                  <a:prstClr val="black">
                    <a:tint val="75000"/>
                  </a:prstClr>
                </a:solidFill>
              </a:rPr>
              <a:pPr defTabSz="914400"/>
              <a:t>28/03/2018</a:t>
            </a:fld>
            <a:endParaRPr lang="en-IE" smtClean="0">
              <a:solidFill>
                <a:prstClr val="black">
                  <a:tint val="75000"/>
                </a:prstClr>
              </a:solidFill>
            </a:endParaRPr>
          </a:p>
        </p:txBody>
      </p:sp>
      <p:sp>
        <p:nvSpPr>
          <p:cNvPr id="5" name="Footer Placeholder 4"/>
          <p:cNvSpPr>
            <a:spLocks noGrp="1"/>
          </p:cNvSpPr>
          <p:nvPr>
            <p:ph type="ftr" sz="quarter" idx="3"/>
          </p:nvPr>
        </p:nvSpPr>
        <p:spPr>
          <a:xfrm>
            <a:off x="3514725" y="6356395"/>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E" smtClean="0">
              <a:solidFill>
                <a:prstClr val="black">
                  <a:tint val="75000"/>
                </a:prstClr>
              </a:solidFill>
            </a:endParaRPr>
          </a:p>
        </p:txBody>
      </p:sp>
      <p:sp>
        <p:nvSpPr>
          <p:cNvPr id="6" name="Slide Number Placeholder 5"/>
          <p:cNvSpPr>
            <a:spLocks noGrp="1"/>
          </p:cNvSpPr>
          <p:nvPr>
            <p:ph type="sldNum" sz="quarter" idx="4"/>
          </p:nvPr>
        </p:nvSpPr>
        <p:spPr>
          <a:xfrm>
            <a:off x="7372350" y="6356395"/>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9C12682-ACE4-4D9B-943D-839FC164C9B0}" type="slidenum">
              <a:rPr lang="en-IE" smtClean="0">
                <a:solidFill>
                  <a:prstClr val="black">
                    <a:tint val="75000"/>
                  </a:prstClr>
                </a:solidFill>
              </a:rPr>
              <a:pPr defTabSz="914400"/>
              <a:t>‹#›</a:t>
            </a:fld>
            <a:endParaRPr lang="en-IE" smtClean="0">
              <a:solidFill>
                <a:prstClr val="black">
                  <a:tint val="75000"/>
                </a:prstClr>
              </a:solidFill>
            </a:endParaRPr>
          </a:p>
        </p:txBody>
      </p:sp>
    </p:spTree>
    <p:extLst>
      <p:ext uri="{BB962C8B-B14F-4D97-AF65-F5344CB8AC3E}">
        <p14:creationId xmlns:p14="http://schemas.microsoft.com/office/powerpoint/2010/main" val="188538106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8.xml"/><Relationship Id="rId7" Type="http://schemas.openxmlformats.org/officeDocument/2006/relationships/diagramColors" Target="../diagrams/colors1.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5.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jpeg"/><Relationship Id="rId3" Type="http://schemas.openxmlformats.org/officeDocument/2006/relationships/slideLayout" Target="../slideLayouts/slideLayout72.xml"/><Relationship Id="rId21" Type="http://schemas.openxmlformats.org/officeDocument/2006/relationships/image" Target="../media/image22.png"/><Relationship Id="rId34"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jpeg"/><Relationship Id="rId33" Type="http://schemas.openxmlformats.org/officeDocument/2006/relationships/image" Target="../media/image34.png"/><Relationship Id="rId2" Type="http://schemas.openxmlformats.org/officeDocument/2006/relationships/audio" Target="../media/media9.wav"/><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gif"/><Relationship Id="rId1" Type="http://schemas.microsoft.com/office/2007/relationships/media" Target="../media/media9.wav"/><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jpeg"/><Relationship Id="rId32" Type="http://schemas.openxmlformats.org/officeDocument/2006/relationships/image" Target="../media/image33.jpe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jpeg"/><Relationship Id="rId28" Type="http://schemas.openxmlformats.org/officeDocument/2006/relationships/image" Target="../media/image29.jpe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jpeg"/><Relationship Id="rId4" Type="http://schemas.openxmlformats.org/officeDocument/2006/relationships/notesSlide" Target="../notesSlides/notesSlide2.xml"/><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jpeg"/><Relationship Id="rId30"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5069" y="1628800"/>
            <a:ext cx="7776864" cy="3096344"/>
          </a:xfrm>
        </p:spPr>
        <p:txBody>
          <a:bodyPr>
            <a:noAutofit/>
          </a:bodyPr>
          <a:lstStyle/>
          <a:p>
            <a:pPr>
              <a:spcBef>
                <a:spcPts val="600"/>
              </a:spcBef>
              <a:spcAft>
                <a:spcPts val="600"/>
              </a:spcAft>
            </a:pPr>
            <a:r>
              <a:rPr lang="en-IE" sz="3600" b="1" dirty="0"/>
              <a:t>BITCI Leaders’ </a:t>
            </a:r>
            <a:r>
              <a:rPr lang="en-IE" sz="3600" b="1" dirty="0" smtClean="0"/>
              <a:t>Group</a:t>
            </a:r>
            <a:r>
              <a:rPr lang="en-IE" sz="3600" b="1" dirty="0"/>
              <a:t/>
            </a:r>
            <a:br>
              <a:rPr lang="en-IE" sz="3600" b="1" dirty="0"/>
            </a:br>
            <a:r>
              <a:rPr lang="en-IE" sz="3600" b="1" dirty="0" smtClean="0"/>
              <a:t/>
            </a:r>
            <a:br>
              <a:rPr lang="en-IE" sz="3600" b="1" dirty="0" smtClean="0"/>
            </a:br>
            <a:r>
              <a:rPr lang="en-IE" sz="3600" b="1" dirty="0" smtClean="0"/>
              <a:t>Update webinar </a:t>
            </a:r>
            <a:br>
              <a:rPr lang="en-IE" sz="3600" b="1" dirty="0" smtClean="0"/>
            </a:br>
            <a:r>
              <a:rPr lang="en-IE" sz="3600" b="1" dirty="0" smtClean="0"/>
              <a:t>7</a:t>
            </a:r>
            <a:r>
              <a:rPr lang="en-IE" sz="3600" b="1" baseline="30000" dirty="0" smtClean="0"/>
              <a:t>th</a:t>
            </a:r>
            <a:r>
              <a:rPr lang="en-IE" sz="3600" b="1" dirty="0" smtClean="0"/>
              <a:t> March 2018</a:t>
            </a:r>
            <a:endParaRPr lang="en-IE" sz="20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161314431"/>
      </p:ext>
    </p:extLst>
  </p:cSld>
  <p:clrMapOvr>
    <a:masterClrMapping/>
  </p:clrMapOvr>
  <mc:AlternateContent xmlns:mc="http://schemas.openxmlformats.org/markup-compatibility/2006" xmlns:p14="http://schemas.microsoft.com/office/powerpoint/2010/main">
    <mc:Choice Requires="p14">
      <p:transition spd="slow" p14:dur="2000" advTm="7411"/>
    </mc:Choice>
    <mc:Fallback xmlns="">
      <p:transition spd="slow" advTm="7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92896"/>
            <a:ext cx="10287000" cy="1143000"/>
          </a:xfrm>
        </p:spPr>
        <p:txBody>
          <a:bodyPr/>
          <a:lstStyle/>
          <a:p>
            <a:pPr algn="ctr"/>
            <a:r>
              <a:rPr lang="en-IE" dirty="0" smtClean="0"/>
              <a:t>Progress Reports from sub-groups </a:t>
            </a:r>
            <a:endParaRPr lang="en-I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970306517"/>
      </p:ext>
    </p:extLst>
  </p:cSld>
  <p:clrMapOvr>
    <a:masterClrMapping/>
  </p:clrMapOvr>
  <mc:AlternateContent xmlns:mc="http://schemas.openxmlformats.org/markup-compatibility/2006" xmlns:p14="http://schemas.microsoft.com/office/powerpoint/2010/main">
    <mc:Choice Requires="p14">
      <p:transition spd="slow" p14:dur="2000" advTm="7410"/>
    </mc:Choice>
    <mc:Fallback xmlns="">
      <p:transition spd="slow" advTm="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2896"/>
            <a:ext cx="10287000" cy="1143000"/>
          </a:xfrm>
        </p:spPr>
        <p:txBody>
          <a:bodyPr>
            <a:noAutofit/>
          </a:bodyPr>
          <a:lstStyle/>
          <a:p>
            <a:pPr algn="ctr"/>
            <a:r>
              <a:rPr lang="en-IE" sz="3600" dirty="0"/>
              <a:t>Transition to the Low Carbon Economy</a:t>
            </a:r>
            <a:br>
              <a:rPr lang="en-IE" sz="3600" dirty="0"/>
            </a:br>
            <a:r>
              <a:rPr lang="en-IE" sz="3600" dirty="0"/>
              <a:t> </a:t>
            </a:r>
            <a:br>
              <a:rPr lang="en-IE" sz="3600" dirty="0"/>
            </a:br>
            <a:r>
              <a:rPr lang="en-IE" sz="3600" dirty="0"/>
              <a:t>Chaired by </a:t>
            </a:r>
            <a:endParaRPr lang="en-IE" sz="32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2715" y="2996953"/>
            <a:ext cx="2157121"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8313" y="6032500"/>
            <a:ext cx="685800" cy="609600"/>
          </a:xfrm>
          <a:prstGeom prst="rect">
            <a:avLst/>
          </a:prstGeom>
        </p:spPr>
      </p:pic>
    </p:spTree>
    <p:extLst>
      <p:ext uri="{BB962C8B-B14F-4D97-AF65-F5344CB8AC3E}">
        <p14:creationId xmlns:p14="http://schemas.microsoft.com/office/powerpoint/2010/main" val="2440162374"/>
      </p:ext>
    </p:extLst>
  </p:cSld>
  <p:clrMapOvr>
    <a:masterClrMapping/>
  </p:clrMapOvr>
  <mc:AlternateContent xmlns:mc="http://schemas.openxmlformats.org/markup-compatibility/2006" xmlns:p14="http://schemas.microsoft.com/office/powerpoint/2010/main">
    <mc:Choice Requires="p14">
      <p:transition spd="slow" p14:dur="2000" advTm="8028"/>
    </mc:Choice>
    <mc:Fallback xmlns="">
      <p:transition spd="slow" advTm="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Companies Signed Up to the Pledge</a:t>
            </a:r>
            <a:endParaRPr lang="en-IE" dirty="0"/>
          </a:p>
        </p:txBody>
      </p:sp>
      <p:sp>
        <p:nvSpPr>
          <p:cNvPr id="3" name="Content Placeholder 2"/>
          <p:cNvSpPr>
            <a:spLocks noGrp="1"/>
          </p:cNvSpPr>
          <p:nvPr>
            <p:ph idx="1"/>
          </p:nvPr>
        </p:nvSpPr>
        <p:spPr>
          <a:xfrm>
            <a:off x="4135390" y="1700808"/>
            <a:ext cx="6048672" cy="4320480"/>
          </a:xfrm>
        </p:spPr>
        <p:txBody>
          <a:bodyPr>
            <a:normAutofit/>
          </a:bodyPr>
          <a:lstStyle/>
          <a:p>
            <a:r>
              <a:rPr lang="en-IE" sz="2400" dirty="0" smtClean="0"/>
              <a:t>27* companies invited to review the Pledge:</a:t>
            </a:r>
          </a:p>
          <a:p>
            <a:pPr lvl="1"/>
            <a:r>
              <a:rPr lang="en-IE" sz="2000" b="1" dirty="0" smtClean="0"/>
              <a:t>15 committed</a:t>
            </a:r>
          </a:p>
          <a:p>
            <a:pPr lvl="1"/>
            <a:r>
              <a:rPr lang="en-IE" sz="2000" dirty="0"/>
              <a:t>1</a:t>
            </a:r>
            <a:r>
              <a:rPr lang="en-IE" sz="2000" dirty="0" smtClean="0"/>
              <a:t> with positive feedback and awaiting formal sign-off </a:t>
            </a:r>
            <a:r>
              <a:rPr lang="en-IE" sz="1800" i="1" dirty="0" smtClean="0"/>
              <a:t>(BOI) </a:t>
            </a:r>
          </a:p>
          <a:p>
            <a:pPr lvl="1"/>
            <a:r>
              <a:rPr lang="en-IE" sz="2000" dirty="0" smtClean="0"/>
              <a:t>2 in earlier process of review </a:t>
            </a:r>
            <a:r>
              <a:rPr lang="en-IE" sz="1800" i="1" dirty="0" smtClean="0"/>
              <a:t>(</a:t>
            </a:r>
            <a:r>
              <a:rPr lang="en-IE" sz="1800" i="1" dirty="0" err="1" smtClean="0"/>
              <a:t>Eir</a:t>
            </a:r>
            <a:r>
              <a:rPr lang="en-IE" sz="1800" i="1" dirty="0" smtClean="0"/>
              <a:t>, SSE </a:t>
            </a:r>
            <a:r>
              <a:rPr lang="en-IE" sz="1800" i="1" dirty="0" err="1" smtClean="0"/>
              <a:t>Airtricity</a:t>
            </a:r>
            <a:r>
              <a:rPr lang="en-IE" sz="1800" i="1" dirty="0" smtClean="0"/>
              <a:t>)</a:t>
            </a:r>
          </a:p>
          <a:p>
            <a:pPr lvl="1"/>
            <a:r>
              <a:rPr lang="en-IE" sz="2000" dirty="0"/>
              <a:t>9</a:t>
            </a:r>
            <a:r>
              <a:rPr lang="en-IE" sz="2000" dirty="0" smtClean="0"/>
              <a:t> companies yet to respond on their capacity to commit </a:t>
            </a:r>
            <a:r>
              <a:rPr lang="en-IE" sz="1800" i="1" dirty="0" smtClean="0"/>
              <a:t>(Accenture; Boots; CRH; RTE; M&amp;S; PM Group; PwC; </a:t>
            </a:r>
            <a:r>
              <a:rPr lang="en-IE" sz="1800" i="1" dirty="0" err="1" smtClean="0"/>
              <a:t>Transdev</a:t>
            </a:r>
            <a:r>
              <a:rPr lang="en-IE" sz="1800" i="1" dirty="0" smtClean="0"/>
              <a:t>, </a:t>
            </a:r>
            <a:r>
              <a:rPr lang="en-IE" sz="1800" i="1" smtClean="0"/>
              <a:t>Northern Trust)  </a:t>
            </a:r>
            <a:endParaRPr lang="en-IE" sz="1800" i="1" dirty="0" smtClean="0"/>
          </a:p>
          <a:p>
            <a:pPr lvl="1"/>
            <a:endParaRPr lang="en-IE" sz="1800" i="1" dirty="0"/>
          </a:p>
          <a:p>
            <a:pPr marL="57148" indent="0">
              <a:buNone/>
            </a:pPr>
            <a:r>
              <a:rPr lang="en-IE" sz="1700" i="1" dirty="0" smtClean="0"/>
              <a:t>* 23 companies actively </a:t>
            </a:r>
            <a:r>
              <a:rPr lang="en-IE" sz="1700" i="1" dirty="0"/>
              <a:t>in the Group plus 4 newly certified to the Mark</a:t>
            </a:r>
          </a:p>
        </p:txBody>
      </p:sp>
      <p:graphicFrame>
        <p:nvGraphicFramePr>
          <p:cNvPr id="4" name="Table 3"/>
          <p:cNvGraphicFramePr>
            <a:graphicFrameLocks noGrp="1"/>
          </p:cNvGraphicFramePr>
          <p:nvPr>
            <p:extLst>
              <p:ext uri="{D42A27DB-BD31-4B8C-83A1-F6EECF244321}">
                <p14:modId xmlns:p14="http://schemas.microsoft.com/office/powerpoint/2010/main" val="1782614996"/>
              </p:ext>
            </p:extLst>
          </p:nvPr>
        </p:nvGraphicFramePr>
        <p:xfrm>
          <a:off x="318963" y="1700813"/>
          <a:ext cx="3600400" cy="4684597"/>
        </p:xfrm>
        <a:graphic>
          <a:graphicData uri="http://schemas.openxmlformats.org/drawingml/2006/table">
            <a:tbl>
              <a:tblPr firstRow="1" firstCol="1" bandRow="1">
                <a:tableStyleId>{21E4AEA4-8DFA-4A89-87EB-49C32662AFE0}</a:tableStyleId>
              </a:tblPr>
              <a:tblGrid>
                <a:gridCol w="792088"/>
                <a:gridCol w="2808312"/>
              </a:tblGrid>
              <a:tr h="333577">
                <a:tc gridSpan="2">
                  <a:txBody>
                    <a:bodyPr/>
                    <a:lstStyle/>
                    <a:p>
                      <a:pPr>
                        <a:lnSpc>
                          <a:spcPct val="115000"/>
                        </a:lnSpc>
                        <a:spcAft>
                          <a:spcPts val="0"/>
                        </a:spcAft>
                      </a:pPr>
                      <a:r>
                        <a:rPr lang="en-IE" sz="1800" dirty="0" smtClean="0">
                          <a:effectLst/>
                        </a:rPr>
                        <a:t>Pledge Signatory Companies:</a:t>
                      </a:r>
                      <a:endParaRPr lang="en-IE" sz="1800" dirty="0">
                        <a:effectLst/>
                        <a:latin typeface="Calibri"/>
                        <a:ea typeface="Times New Roman"/>
                        <a:cs typeface="Times New Roman"/>
                      </a:endParaRPr>
                    </a:p>
                  </a:txBody>
                  <a:tcPr marL="68580" marR="68580" marT="0" marB="0"/>
                </a:tc>
                <a:tc hMerge="1">
                  <a:txBody>
                    <a:bodyPr/>
                    <a:lstStyle/>
                    <a:p>
                      <a:pPr>
                        <a:lnSpc>
                          <a:spcPct val="115000"/>
                        </a:lnSpc>
                        <a:spcAft>
                          <a:spcPts val="0"/>
                        </a:spcAft>
                      </a:pPr>
                      <a:endParaRPr lang="en-IE" sz="1400" dirty="0">
                        <a:effectLst/>
                        <a:latin typeface="Calibri"/>
                        <a:ea typeface="Times New Roman"/>
                        <a:cs typeface="Times New Roman"/>
                      </a:endParaRPr>
                    </a:p>
                  </a:txBody>
                  <a:tcPr marL="68580" marR="68580" marT="0" marB="0"/>
                </a:tc>
              </a:tr>
              <a:tr h="290068">
                <a:tc>
                  <a:txBody>
                    <a:bodyPr/>
                    <a:lstStyle/>
                    <a:p>
                      <a:r>
                        <a:rPr lang="en-IE" sz="1800" b="1" kern="1200" dirty="0" smtClean="0">
                          <a:solidFill>
                            <a:schemeClr val="lt1"/>
                          </a:solidFill>
                          <a:effectLst/>
                          <a:latin typeface="+mn-lt"/>
                          <a:ea typeface="+mn-ea"/>
                          <a:cs typeface="+mn-cs"/>
                        </a:rPr>
                        <a:t>1</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err="1">
                          <a:solidFill>
                            <a:schemeClr val="tx1"/>
                          </a:solidFill>
                          <a:effectLst/>
                          <a:latin typeface="+mn-lt"/>
                          <a:ea typeface="+mn-ea"/>
                          <a:cs typeface="+mn-cs"/>
                        </a:rPr>
                        <a:t>Eirgrid</a:t>
                      </a:r>
                      <a:endParaRPr lang="en-IE" sz="1800" b="1" kern="1200" dirty="0">
                        <a:solidFill>
                          <a:schemeClr val="tx1"/>
                        </a:solidFill>
                        <a:effectLst/>
                        <a:latin typeface="+mn-lt"/>
                        <a:ea typeface="+mn-ea"/>
                        <a:cs typeface="+mn-cs"/>
                      </a:endParaRPr>
                    </a:p>
                  </a:txBody>
                  <a:tcPr marL="9525" marR="9525" marT="9525" marB="0" anchor="b"/>
                </a:tc>
              </a:tr>
              <a:tr h="290068">
                <a:tc>
                  <a:txBody>
                    <a:bodyPr/>
                    <a:lstStyle/>
                    <a:p>
                      <a:r>
                        <a:rPr lang="en-IE" sz="1800" b="1" kern="1200" dirty="0" smtClean="0">
                          <a:solidFill>
                            <a:schemeClr val="lt1"/>
                          </a:solidFill>
                          <a:effectLst/>
                          <a:latin typeface="+mn-lt"/>
                          <a:ea typeface="+mn-ea"/>
                          <a:cs typeface="+mn-cs"/>
                        </a:rPr>
                        <a:t>2</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Dawn Meats</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3</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Musgraves</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4</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GNI</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5</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ESB</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6</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Sodexo</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7</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Deloitte</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8</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Fujitsu</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9</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Veolia</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10</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Ulster Bank</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11</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A&amp;L Goodbody</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12</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Janssen</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13</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a:solidFill>
                            <a:schemeClr val="tx1"/>
                          </a:solidFill>
                          <a:effectLst/>
                          <a:latin typeface="+mn-lt"/>
                          <a:ea typeface="+mn-ea"/>
                          <a:cs typeface="+mn-cs"/>
                        </a:rPr>
                        <a:t>KBC</a:t>
                      </a:r>
                    </a:p>
                  </a:txBody>
                  <a:tcPr marL="9525" marR="9525" marT="9525" marB="0" anchor="b"/>
                </a:tc>
              </a:tr>
              <a:tr h="290068">
                <a:tc>
                  <a:txBody>
                    <a:bodyPr/>
                    <a:lstStyle/>
                    <a:p>
                      <a:r>
                        <a:rPr lang="en-IE" sz="1800" b="1" kern="1200" dirty="0" smtClean="0">
                          <a:solidFill>
                            <a:schemeClr val="lt1"/>
                          </a:solidFill>
                          <a:effectLst/>
                          <a:latin typeface="+mn-lt"/>
                          <a:ea typeface="+mn-ea"/>
                          <a:cs typeface="+mn-cs"/>
                        </a:rPr>
                        <a:t>14</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smtClean="0">
                          <a:solidFill>
                            <a:schemeClr val="tx1"/>
                          </a:solidFill>
                          <a:effectLst/>
                          <a:latin typeface="+mn-lt"/>
                          <a:ea typeface="+mn-ea"/>
                          <a:cs typeface="+mn-cs"/>
                        </a:rPr>
                        <a:t>Vodafone </a:t>
                      </a:r>
                      <a:endParaRPr lang="en-IE" sz="1800" b="1" kern="1200" dirty="0">
                        <a:solidFill>
                          <a:schemeClr val="tx1"/>
                        </a:solidFill>
                        <a:effectLst/>
                        <a:latin typeface="+mn-lt"/>
                        <a:ea typeface="+mn-ea"/>
                        <a:cs typeface="+mn-cs"/>
                      </a:endParaRPr>
                    </a:p>
                  </a:txBody>
                  <a:tcPr marL="9525" marR="9525" marT="9525" marB="0" anchor="b"/>
                </a:tc>
              </a:tr>
              <a:tr h="290068">
                <a:tc>
                  <a:txBody>
                    <a:bodyPr/>
                    <a:lstStyle/>
                    <a:p>
                      <a:r>
                        <a:rPr lang="en-IE" sz="1800" b="1" kern="1200" dirty="0" smtClean="0">
                          <a:solidFill>
                            <a:schemeClr val="lt1"/>
                          </a:solidFill>
                          <a:effectLst/>
                          <a:latin typeface="+mn-lt"/>
                          <a:ea typeface="+mn-ea"/>
                          <a:cs typeface="+mn-cs"/>
                        </a:rPr>
                        <a:t>15</a:t>
                      </a:r>
                      <a:endParaRPr lang="en-IE" sz="1800" b="1" kern="1200" dirty="0">
                        <a:solidFill>
                          <a:schemeClr val="lt1"/>
                        </a:solidFill>
                        <a:effectLst/>
                        <a:latin typeface="+mn-lt"/>
                        <a:ea typeface="+mn-ea"/>
                        <a:cs typeface="+mn-cs"/>
                      </a:endParaRPr>
                    </a:p>
                  </a:txBody>
                  <a:tcPr marL="68580" marR="68580" marT="0" marB="0"/>
                </a:tc>
                <a:tc>
                  <a:txBody>
                    <a:bodyPr/>
                    <a:lstStyle/>
                    <a:p>
                      <a:pPr lvl="1" algn="l" fontAlgn="b"/>
                      <a:r>
                        <a:rPr lang="en-IE" sz="1800" b="1" kern="1200" dirty="0" smtClean="0">
                          <a:solidFill>
                            <a:schemeClr val="tx1"/>
                          </a:solidFill>
                          <a:effectLst/>
                          <a:latin typeface="+mn-lt"/>
                          <a:ea typeface="+mn-ea"/>
                          <a:cs typeface="+mn-cs"/>
                        </a:rPr>
                        <a:t>Arup</a:t>
                      </a:r>
                      <a:endParaRPr lang="en-IE" sz="1800" b="1" kern="1200" dirty="0">
                        <a:solidFill>
                          <a:schemeClr val="tx1"/>
                        </a:solidFill>
                        <a:effectLst/>
                        <a:latin typeface="+mn-lt"/>
                        <a:ea typeface="+mn-ea"/>
                        <a:cs typeface="+mn-cs"/>
                      </a:endParaRPr>
                    </a:p>
                  </a:txBody>
                  <a:tcPr marL="9525" marR="9525" marT="9525" marB="0" anchor="b"/>
                </a:tc>
              </a:tr>
            </a:tbl>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8313" y="6032500"/>
            <a:ext cx="685800" cy="609600"/>
          </a:xfrm>
          <a:prstGeom prst="rect">
            <a:avLst/>
          </a:prstGeom>
        </p:spPr>
      </p:pic>
    </p:spTree>
    <p:extLst>
      <p:ext uri="{BB962C8B-B14F-4D97-AF65-F5344CB8AC3E}">
        <p14:creationId xmlns:p14="http://schemas.microsoft.com/office/powerpoint/2010/main" val="4292320969"/>
      </p:ext>
    </p:extLst>
  </p:cSld>
  <p:clrMapOvr>
    <a:masterClrMapping/>
  </p:clrMapOvr>
  <mc:AlternateContent xmlns:mc="http://schemas.openxmlformats.org/markup-compatibility/2006" xmlns:p14="http://schemas.microsoft.com/office/powerpoint/2010/main">
    <mc:Choice Requires="p14">
      <p:transition spd="slow" p14:dur="2000" advTm="233663"/>
    </mc:Choice>
    <mc:Fallback xmlns="">
      <p:transition spd="slow" advTm="23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B2B Platform – Initiated  </a:t>
            </a:r>
            <a:endParaRPr lang="en-IE" dirty="0"/>
          </a:p>
        </p:txBody>
      </p:sp>
      <p:sp>
        <p:nvSpPr>
          <p:cNvPr id="3" name="Content Placeholder 2"/>
          <p:cNvSpPr>
            <a:spLocks noGrp="1"/>
          </p:cNvSpPr>
          <p:nvPr>
            <p:ph idx="1"/>
          </p:nvPr>
        </p:nvSpPr>
        <p:spPr>
          <a:xfrm>
            <a:off x="4783459" y="1700808"/>
            <a:ext cx="4838810" cy="4464496"/>
          </a:xfrm>
        </p:spPr>
        <p:txBody>
          <a:bodyPr>
            <a:normAutofit fontScale="77500" lnSpcReduction="20000"/>
          </a:bodyPr>
          <a:lstStyle/>
          <a:p>
            <a:pPr marL="0" indent="0">
              <a:buNone/>
            </a:pPr>
            <a:r>
              <a:rPr lang="en-IE" sz="2400" dirty="0" smtClean="0"/>
              <a:t>2</a:t>
            </a:r>
            <a:r>
              <a:rPr lang="en-IE" sz="2400" baseline="30000" dirty="0" smtClean="0"/>
              <a:t>nd</a:t>
            </a:r>
            <a:r>
              <a:rPr lang="en-IE" sz="2400" dirty="0" smtClean="0"/>
              <a:t> Week in April </a:t>
            </a:r>
            <a:r>
              <a:rPr lang="en-IE" sz="2400" dirty="0"/>
              <a:t>at 10:30 – 12:30</a:t>
            </a:r>
            <a:br>
              <a:rPr lang="en-IE" sz="2400" dirty="0"/>
            </a:br>
            <a:endParaRPr lang="en-IE" sz="2400" dirty="0" smtClean="0"/>
          </a:p>
          <a:p>
            <a:pPr marL="0" indent="0">
              <a:buNone/>
            </a:pPr>
            <a:r>
              <a:rPr lang="en-IE" sz="2400" dirty="0" smtClean="0"/>
              <a:t>Gas </a:t>
            </a:r>
            <a:r>
              <a:rPr lang="en-IE" sz="2400" dirty="0"/>
              <a:t>Network Irelands, Networks Service Centre, St Margaret's Rd, </a:t>
            </a:r>
            <a:r>
              <a:rPr lang="en-IE" sz="2400" dirty="0" err="1"/>
              <a:t>Finglas</a:t>
            </a:r>
            <a:r>
              <a:rPr lang="en-IE" sz="2400" dirty="0"/>
              <a:t>, Dublin </a:t>
            </a:r>
            <a:r>
              <a:rPr lang="en-IE" sz="2400" dirty="0" smtClean="0"/>
              <a:t>11</a:t>
            </a:r>
          </a:p>
          <a:p>
            <a:endParaRPr lang="en-IE" sz="2400" dirty="0" smtClean="0"/>
          </a:p>
          <a:p>
            <a:pPr marL="0" indent="0">
              <a:buNone/>
            </a:pPr>
            <a:r>
              <a:rPr lang="en-IE" sz="2100" i="1" dirty="0"/>
              <a:t>The first of these network events will be hosted by Gas Networks Ireland. This network event will include an introduction to the Pledge and the aim of these network events going forward; A discussion by SEAI regarding carbon management tools and resources, as well as an introduction to their community engagement schemes – Sustainable Energy Communities ‘SEC’ and Better Energy Finance ‘BEF’; and a Gas Networks Ireland Carbon Management Case Study</a:t>
            </a:r>
            <a:r>
              <a:rPr lang="en-IE" sz="2100" i="1" dirty="0" smtClean="0"/>
              <a:t>.</a:t>
            </a:r>
          </a:p>
          <a:p>
            <a:pPr marL="0" indent="0">
              <a:buNone/>
            </a:pPr>
            <a:endParaRPr lang="en-IE" sz="2100" i="1" dirty="0" smtClean="0"/>
          </a:p>
          <a:p>
            <a:pPr marL="0" indent="0">
              <a:buNone/>
            </a:pPr>
            <a:r>
              <a:rPr lang="en-IE" sz="2100" dirty="0" smtClean="0"/>
              <a:t>The event will serve as consultation with stakeholders on the B2B Platform design &amp; 2018 programme.  </a:t>
            </a:r>
          </a:p>
        </p:txBody>
      </p:sp>
      <p:pic>
        <p:nvPicPr>
          <p:cNvPr id="1026" name="Picture 2" descr="Image result for gas network ire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867" y="1772816"/>
            <a:ext cx="3960745"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A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000"/>
          <a:stretch/>
        </p:blipFill>
        <p:spPr bwMode="auto">
          <a:xfrm>
            <a:off x="173495" y="3429004"/>
            <a:ext cx="2880320" cy="12001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006" y="4869160"/>
            <a:ext cx="2157121"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58313" y="6032500"/>
            <a:ext cx="685800" cy="609600"/>
          </a:xfrm>
          <a:prstGeom prst="rect">
            <a:avLst/>
          </a:prstGeom>
        </p:spPr>
      </p:pic>
    </p:spTree>
    <p:extLst>
      <p:ext uri="{BB962C8B-B14F-4D97-AF65-F5344CB8AC3E}">
        <p14:creationId xmlns:p14="http://schemas.microsoft.com/office/powerpoint/2010/main" val="1734360169"/>
      </p:ext>
    </p:extLst>
  </p:cSld>
  <p:clrMapOvr>
    <a:masterClrMapping/>
  </p:clrMapOvr>
  <mc:AlternateContent xmlns:mc="http://schemas.openxmlformats.org/markup-compatibility/2006" xmlns:p14="http://schemas.microsoft.com/office/powerpoint/2010/main">
    <mc:Choice Requires="p14">
      <p:transition spd="slow" p14:dur="2000" advTm="328540"/>
    </mc:Choice>
    <mc:Fallback xmlns="">
      <p:transition spd="slow" advTm="32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92896"/>
            <a:ext cx="10287000" cy="1143000"/>
          </a:xfrm>
        </p:spPr>
        <p:txBody>
          <a:bodyPr/>
          <a:lstStyle/>
          <a:p>
            <a:pPr algn="ctr"/>
            <a:r>
              <a:rPr lang="en-IE" dirty="0" smtClean="0"/>
              <a:t>Social Cohesion &amp; Inclusion</a:t>
            </a:r>
            <a:br>
              <a:rPr lang="en-IE" dirty="0" smtClean="0"/>
            </a:br>
            <a:r>
              <a:rPr lang="en-IE" dirty="0" smtClean="0"/>
              <a:t/>
            </a:r>
            <a:br>
              <a:rPr lang="en-IE" dirty="0" smtClean="0"/>
            </a:br>
            <a:r>
              <a:rPr lang="en-IE" dirty="0" smtClean="0"/>
              <a:t>Chaired by  </a:t>
            </a:r>
            <a:endParaRPr lang="en-IE" sz="3200" dirty="0"/>
          </a:p>
        </p:txBody>
      </p:sp>
      <p:pic>
        <p:nvPicPr>
          <p:cNvPr id="9218"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82672" y="2996953"/>
            <a:ext cx="2738574" cy="1377648"/>
          </a:xfrm>
          <a:prstGeom prst="rect">
            <a:avLst/>
          </a:prstGeom>
          <a:noFill/>
          <a:ln>
            <a:noFill/>
          </a:ln>
          <a:effectLst>
            <a:outerShdw blurRad="50800" dist="38100" dir="2700000" algn="tl" rotWithShape="0">
              <a:prstClr val="black">
                <a:alpha val="40000"/>
              </a:prstClr>
            </a:outerShdw>
            <a:reflection endPos="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382834328"/>
      </p:ext>
    </p:extLst>
  </p:cSld>
  <p:clrMapOvr>
    <a:masterClrMapping/>
  </p:clrMapOvr>
  <mc:AlternateContent xmlns:mc="http://schemas.openxmlformats.org/markup-compatibility/2006" xmlns:p14="http://schemas.microsoft.com/office/powerpoint/2010/main">
    <mc:Choice Requires="p14">
      <p:transition spd="slow" p14:dur="2000" advTm="7311"/>
    </mc:Choice>
    <mc:Fallback xmlns="">
      <p:transition spd="slow" advTm="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Action Plan</a:t>
            </a:r>
            <a:endParaRPr lang="en-GB" dirty="0"/>
          </a:p>
        </p:txBody>
      </p:sp>
      <p:graphicFrame>
        <p:nvGraphicFramePr>
          <p:cNvPr id="4" name="Diagram 3"/>
          <p:cNvGraphicFramePr/>
          <p:nvPr>
            <p:extLst>
              <p:ext uri="{D42A27DB-BD31-4B8C-83A1-F6EECF244321}">
                <p14:modId xmlns:p14="http://schemas.microsoft.com/office/powerpoint/2010/main" val="3763373515"/>
              </p:ext>
            </p:extLst>
          </p:nvPr>
        </p:nvGraphicFramePr>
        <p:xfrm>
          <a:off x="120942" y="1628800"/>
          <a:ext cx="6885765" cy="468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ound Diagonal Corner Rectangle 4"/>
          <p:cNvSpPr/>
          <p:nvPr/>
        </p:nvSpPr>
        <p:spPr>
          <a:xfrm>
            <a:off x="7006707" y="4077072"/>
            <a:ext cx="2997333" cy="1728192"/>
          </a:xfrm>
          <a:prstGeom prst="round2DiagRect">
            <a:avLst/>
          </a:prstGeom>
          <a:noFill/>
          <a:ln w="31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smtClean="0">
                <a:solidFill>
                  <a:srgbClr val="C00000"/>
                </a:solidFill>
              </a:rPr>
              <a:t>* refers to </a:t>
            </a:r>
            <a:r>
              <a:rPr lang="en-IE" dirty="0">
                <a:solidFill>
                  <a:srgbClr val="C00000"/>
                </a:solidFill>
              </a:rPr>
              <a:t>NEETS, </a:t>
            </a:r>
            <a:endParaRPr lang="en-IE" dirty="0" smtClean="0">
              <a:solidFill>
                <a:srgbClr val="C00000"/>
              </a:solidFill>
            </a:endParaRPr>
          </a:p>
          <a:p>
            <a:pPr algn="ctr" defTabSz="914400"/>
            <a:r>
              <a:rPr lang="en-IE" dirty="0" smtClean="0">
                <a:solidFill>
                  <a:srgbClr val="C00000"/>
                </a:solidFill>
              </a:rPr>
              <a:t>socio-economic</a:t>
            </a:r>
            <a:r>
              <a:rPr lang="en-IE" dirty="0">
                <a:solidFill>
                  <a:srgbClr val="C00000"/>
                </a:solidFill>
              </a:rPr>
              <a:t>, apprentices, blackspots, </a:t>
            </a:r>
            <a:r>
              <a:rPr lang="en-IE" dirty="0" smtClean="0">
                <a:solidFill>
                  <a:srgbClr val="C00000"/>
                </a:solidFill>
              </a:rPr>
              <a:t>disabilities</a:t>
            </a:r>
            <a:endParaRPr lang="en-IE" dirty="0">
              <a:solidFill>
                <a:srgbClr val="C00000"/>
              </a:solidFill>
            </a:endParaRPr>
          </a:p>
        </p:txBody>
      </p:sp>
      <p:sp>
        <p:nvSpPr>
          <p:cNvPr id="6" name="Round Diagonal Corner Rectangle 5"/>
          <p:cNvSpPr/>
          <p:nvPr/>
        </p:nvSpPr>
        <p:spPr>
          <a:xfrm>
            <a:off x="7006707" y="2060848"/>
            <a:ext cx="2916324" cy="1728192"/>
          </a:xfrm>
          <a:prstGeom prst="round2DiagRect">
            <a:avLst/>
          </a:prstGeom>
          <a:noFill/>
          <a:ln w="31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b="1" dirty="0" smtClean="0">
                <a:solidFill>
                  <a:srgbClr val="C00000"/>
                </a:solidFill>
              </a:rPr>
              <a:t>Plan launch date:</a:t>
            </a:r>
          </a:p>
          <a:p>
            <a:pPr algn="ctr" defTabSz="914400"/>
            <a:r>
              <a:rPr lang="en-IE" dirty="0" smtClean="0">
                <a:solidFill>
                  <a:srgbClr val="C00000"/>
                </a:solidFill>
              </a:rPr>
              <a:t>Q3</a:t>
            </a:r>
          </a:p>
          <a:p>
            <a:pPr algn="ctr" defTabSz="914400"/>
            <a:endParaRPr lang="en-IE" dirty="0">
              <a:solidFill>
                <a:srgbClr val="C00000"/>
              </a:solidFill>
            </a:endParaRPr>
          </a:p>
          <a:p>
            <a:pPr algn="ctr" defTabSz="914400"/>
            <a:r>
              <a:rPr lang="en-IE" b="1" dirty="0" smtClean="0">
                <a:solidFill>
                  <a:srgbClr val="C00000"/>
                </a:solidFill>
              </a:rPr>
              <a:t>Next review date:</a:t>
            </a:r>
          </a:p>
          <a:p>
            <a:pPr algn="ctr" defTabSz="914400"/>
            <a:r>
              <a:rPr lang="en-IE" dirty="0" smtClean="0">
                <a:solidFill>
                  <a:srgbClr val="C00000"/>
                </a:solidFill>
              </a:rPr>
              <a:t>17</a:t>
            </a:r>
            <a:r>
              <a:rPr lang="en-IE" baseline="30000" dirty="0" smtClean="0">
                <a:solidFill>
                  <a:srgbClr val="C00000"/>
                </a:solidFill>
              </a:rPr>
              <a:t>th</a:t>
            </a:r>
            <a:r>
              <a:rPr lang="en-IE" dirty="0" smtClean="0">
                <a:solidFill>
                  <a:srgbClr val="C00000"/>
                </a:solidFill>
              </a:rPr>
              <a:t> May </a:t>
            </a:r>
            <a:endParaRPr lang="en-IE" dirty="0">
              <a:solidFill>
                <a:srgbClr val="C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1080511845"/>
      </p:ext>
    </p:extLst>
  </p:cSld>
  <p:clrMapOvr>
    <a:masterClrMapping/>
  </p:clrMapOvr>
  <mc:AlternateContent xmlns:mc="http://schemas.openxmlformats.org/markup-compatibility/2006" xmlns:p14="http://schemas.microsoft.com/office/powerpoint/2010/main">
    <mc:Choice Requires="p14">
      <p:transition spd="slow" p14:dur="2000" advTm="81513"/>
    </mc:Choice>
    <mc:Fallback xmlns="">
      <p:transition spd="slow" advTm="81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Next steps </a:t>
            </a:r>
            <a:endParaRPr lang="en-IE" dirty="0"/>
          </a:p>
        </p:txBody>
      </p:sp>
      <p:sp>
        <p:nvSpPr>
          <p:cNvPr id="3" name="Content Placeholder 2"/>
          <p:cNvSpPr>
            <a:spLocks noGrp="1"/>
          </p:cNvSpPr>
          <p:nvPr>
            <p:ph idx="1"/>
          </p:nvPr>
        </p:nvSpPr>
        <p:spPr/>
        <p:txBody>
          <a:bodyPr>
            <a:normAutofit fontScale="77500" lnSpcReduction="20000"/>
          </a:bodyPr>
          <a:lstStyle/>
          <a:p>
            <a:pPr lvl="0"/>
            <a:r>
              <a:rPr lang="en-IE" dirty="0"/>
              <a:t>Unconscious bias training:  survey what companies are doing in regard to the recruitment process, and identity what ‘added value’ collective action can bring. </a:t>
            </a:r>
            <a:endParaRPr lang="en-IE" dirty="0" smtClean="0"/>
          </a:p>
          <a:p>
            <a:pPr lvl="0"/>
            <a:r>
              <a:rPr lang="en-IE" dirty="0" smtClean="0"/>
              <a:t>Measurement: scope </a:t>
            </a:r>
            <a:r>
              <a:rPr lang="en-IE" dirty="0"/>
              <a:t>what is and is not </a:t>
            </a:r>
            <a:r>
              <a:rPr lang="en-IE" dirty="0" smtClean="0"/>
              <a:t>possible in regard to the agreed cohorts.</a:t>
            </a:r>
            <a:endParaRPr lang="en-IE" dirty="0"/>
          </a:p>
          <a:p>
            <a:pPr lvl="0"/>
            <a:r>
              <a:rPr lang="en-IE" dirty="0"/>
              <a:t>Stakeholders:  Ensure alignment and linkages to relevant programmes </a:t>
            </a:r>
            <a:r>
              <a:rPr lang="en-IE" dirty="0" smtClean="0"/>
              <a:t>e.g. DCU </a:t>
            </a:r>
            <a:r>
              <a:rPr lang="en-IE" dirty="0"/>
              <a:t>access </a:t>
            </a:r>
            <a:r>
              <a:rPr lang="en-IE" dirty="0" smtClean="0"/>
              <a:t>programme, FIT </a:t>
            </a:r>
            <a:r>
              <a:rPr lang="en-IE" dirty="0"/>
              <a:t>(FAST Track into IT) as good model - can this Group support scaling of such work?</a:t>
            </a:r>
          </a:p>
          <a:p>
            <a:pPr lvl="0"/>
            <a:r>
              <a:rPr lang="en-IE" dirty="0" smtClean="0"/>
              <a:t>Communications: sub-group to define </a:t>
            </a:r>
            <a:r>
              <a:rPr lang="en-IE" dirty="0"/>
              <a:t>a clear message and timeline on what it aims to work on and achieve during 2018 and </a:t>
            </a:r>
            <a:r>
              <a:rPr lang="en-IE" dirty="0" smtClean="0"/>
              <a:t>2019 (part of Position Paper) </a:t>
            </a:r>
            <a:endParaRPr lang="en-IE" dirty="0"/>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75967265"/>
      </p:ext>
    </p:extLst>
  </p:cSld>
  <p:clrMapOvr>
    <a:masterClrMapping/>
  </p:clrMapOvr>
  <mc:AlternateContent xmlns:mc="http://schemas.openxmlformats.org/markup-compatibility/2006" xmlns:p14="http://schemas.microsoft.com/office/powerpoint/2010/main">
    <mc:Choice Requires="p14">
      <p:transition spd="slow" p14:dur="2000" advTm="62723"/>
    </mc:Choice>
    <mc:Fallback xmlns="">
      <p:transition spd="slow" advTm="62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92896"/>
            <a:ext cx="10287000" cy="1143000"/>
          </a:xfrm>
        </p:spPr>
        <p:txBody>
          <a:bodyPr/>
          <a:lstStyle/>
          <a:p>
            <a:pPr algn="ctr"/>
            <a:r>
              <a:rPr lang="en-IE" dirty="0" smtClean="0"/>
              <a:t>Worker of the Future </a:t>
            </a:r>
            <a:br>
              <a:rPr lang="en-IE" dirty="0" smtClean="0"/>
            </a:br>
            <a:r>
              <a:rPr lang="en-IE" dirty="0" smtClean="0"/>
              <a:t/>
            </a:r>
            <a:br>
              <a:rPr lang="en-IE" dirty="0" smtClean="0"/>
            </a:br>
            <a:r>
              <a:rPr lang="en-IE" dirty="0" smtClean="0"/>
              <a:t>Chaired by  </a:t>
            </a:r>
            <a:endParaRPr lang="en-IE" sz="32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700" y="3068973"/>
            <a:ext cx="1666247" cy="82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890143552"/>
      </p:ext>
    </p:extLst>
  </p:cSld>
  <p:clrMapOvr>
    <a:masterClrMapping/>
  </p:clrMapOvr>
  <mc:AlternateContent xmlns:mc="http://schemas.openxmlformats.org/markup-compatibility/2006" xmlns:p14="http://schemas.microsoft.com/office/powerpoint/2010/main">
    <mc:Choice Requires="p14">
      <p:transition spd="slow" p14:dur="2000" advTm="4779"/>
    </mc:Choice>
    <mc:Fallback xmlns="">
      <p:transition spd="slow" advTm="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Introduction – focus to date </a:t>
            </a:r>
            <a:endParaRPr lang="en-IE" dirty="0"/>
          </a:p>
        </p:txBody>
      </p:sp>
      <p:sp>
        <p:nvSpPr>
          <p:cNvPr id="4" name="Content Placeholder 3"/>
          <p:cNvSpPr>
            <a:spLocks noGrp="1"/>
          </p:cNvSpPr>
          <p:nvPr>
            <p:ph idx="1"/>
          </p:nvPr>
        </p:nvSpPr>
        <p:spPr>
          <a:xfrm>
            <a:off x="534988" y="1772818"/>
            <a:ext cx="9258300" cy="4209331"/>
          </a:xfrm>
        </p:spPr>
        <p:txBody>
          <a:bodyPr>
            <a:normAutofit fontScale="77500" lnSpcReduction="20000"/>
          </a:bodyPr>
          <a:lstStyle/>
          <a:p>
            <a:r>
              <a:rPr lang="en-IE" dirty="0"/>
              <a:t>The focus of the Worker of the Future is the Adaptive Workforce Economy.  This refers to the increased trend towards project or “gig” based working, and the associated increase to freelancing / contractor type working</a:t>
            </a:r>
          </a:p>
          <a:p>
            <a:endParaRPr lang="en-IE" dirty="0"/>
          </a:p>
          <a:p>
            <a:r>
              <a:rPr lang="en-IE" dirty="0"/>
              <a:t>Our research is centred on developing an understanding of how organisations are currently responding to the opportunities and challenges associated with the Adaptive Working Economy </a:t>
            </a:r>
          </a:p>
          <a:p>
            <a:endParaRPr lang="en-IE" dirty="0"/>
          </a:p>
          <a:p>
            <a:r>
              <a:rPr lang="en-IE" dirty="0"/>
              <a:t>The first phase of the research was focussed on the Worker of the Future sub-group participants, we are now expanding the research to the broader BITC community </a:t>
            </a:r>
          </a:p>
          <a:p>
            <a:endParaRPr lang="en-I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268284749"/>
      </p:ext>
    </p:extLst>
  </p:cSld>
  <p:clrMapOvr>
    <a:masterClrMapping/>
  </p:clrMapOvr>
  <mc:AlternateContent xmlns:mc="http://schemas.openxmlformats.org/markup-compatibility/2006" xmlns:p14="http://schemas.microsoft.com/office/powerpoint/2010/main">
    <mc:Choice Requires="p14">
      <p:transition spd="slow" p14:dur="2000" advTm="14756"/>
    </mc:Choice>
    <mc:Fallback xmlns="">
      <p:transition spd="slow" advTm="1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704031" y="1496404"/>
            <a:ext cx="8838242" cy="4757752"/>
            <a:chOff x="2071812" y="1601139"/>
            <a:chExt cx="5030328" cy="3046385"/>
          </a:xfrm>
        </p:grpSpPr>
        <p:graphicFrame>
          <p:nvGraphicFramePr>
            <p:cNvPr id="8" name="Diagram 7"/>
            <p:cNvGraphicFramePr/>
            <p:nvPr>
              <p:extLst>
                <p:ext uri="{D42A27DB-BD31-4B8C-83A1-F6EECF244321}">
                  <p14:modId xmlns:p14="http://schemas.microsoft.com/office/powerpoint/2010/main" val="2477902299"/>
                </p:ext>
              </p:extLst>
            </p:nvPr>
          </p:nvGraphicFramePr>
          <p:xfrm>
            <a:off x="2071812" y="1601139"/>
            <a:ext cx="5030328" cy="3046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Oval 12"/>
            <p:cNvSpPr/>
            <p:nvPr/>
          </p:nvSpPr>
          <p:spPr>
            <a:xfrm>
              <a:off x="4394739" y="3061050"/>
              <a:ext cx="288000" cy="288000"/>
            </a:xfrm>
            <a:prstGeom prst="ellipse">
              <a:avLst/>
            </a:prstGeom>
            <a:solidFill>
              <a:schemeClr val="bg1"/>
            </a:solidFill>
            <a:ln>
              <a:solidFill>
                <a:srgbClr val="AC2B7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200" dirty="0">
                  <a:solidFill>
                    <a:srgbClr val="AC2B75"/>
                  </a:solidFill>
                  <a:latin typeface="Graphik" panose="020B0503030202060203" pitchFamily="34" charset="0"/>
                </a:rPr>
                <a:t>6</a:t>
              </a:r>
            </a:p>
          </p:txBody>
        </p:sp>
        <p:sp>
          <p:nvSpPr>
            <p:cNvPr id="17" name="Oval 16"/>
            <p:cNvSpPr/>
            <p:nvPr/>
          </p:nvSpPr>
          <p:spPr>
            <a:xfrm>
              <a:off x="4104445" y="2692332"/>
              <a:ext cx="864000" cy="864000"/>
            </a:xfrm>
            <a:prstGeom prst="ellipse">
              <a:avLst/>
            </a:prstGeom>
            <a:solidFill>
              <a:srgbClr val="7F7F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r>
                <a:rPr lang="en-US" sz="1200" dirty="0">
                  <a:solidFill>
                    <a:prstClr val="white"/>
                  </a:solidFill>
                  <a:latin typeface="Graphik" panose="020B0503030202060203" pitchFamily="34" charset="0"/>
                  <a:cs typeface="Arial" panose="020B0604020202020204" pitchFamily="34" charset="0"/>
                </a:rPr>
                <a:t>Good &amp; Bad of the ‘Adaptive Working’ Economy </a:t>
              </a:r>
            </a:p>
          </p:txBody>
        </p:sp>
      </p:grpSp>
      <p:graphicFrame>
        <p:nvGraphicFramePr>
          <p:cNvPr id="3" name="Table 2">
            <a:extLst>
              <a:ext uri="{FF2B5EF4-FFF2-40B4-BE49-F238E27FC236}">
                <a16:creationId xmlns="" xmlns:a16="http://schemas.microsoft.com/office/drawing/2014/main" id="{42F26B26-D629-4047-B888-3C6C031330E7}"/>
              </a:ext>
            </a:extLst>
          </p:cNvPr>
          <p:cNvGraphicFramePr>
            <a:graphicFrameLocks noGrp="1"/>
          </p:cNvGraphicFramePr>
          <p:nvPr>
            <p:extLst>
              <p:ext uri="{D42A27DB-BD31-4B8C-83A1-F6EECF244321}">
                <p14:modId xmlns:p14="http://schemas.microsoft.com/office/powerpoint/2010/main" val="1182495343"/>
              </p:ext>
            </p:extLst>
          </p:nvPr>
        </p:nvGraphicFramePr>
        <p:xfrm>
          <a:off x="367076" y="1573727"/>
          <a:ext cx="9572872" cy="5082458"/>
        </p:xfrm>
        <a:graphic>
          <a:graphicData uri="http://schemas.openxmlformats.org/drawingml/2006/table">
            <a:tbl>
              <a:tblPr firstRow="1" bandRow="1">
                <a:tableStyleId>{5C22544A-7EE6-4342-B048-85BDC9FD1C3A}</a:tableStyleId>
              </a:tblPr>
              <a:tblGrid>
                <a:gridCol w="2466668">
                  <a:extLst>
                    <a:ext uri="{9D8B030D-6E8A-4147-A177-3AD203B41FA5}">
                      <a16:colId xmlns="" xmlns:a16="http://schemas.microsoft.com/office/drawing/2014/main" val="1323998060"/>
                    </a:ext>
                  </a:extLst>
                </a:gridCol>
                <a:gridCol w="4457700">
                  <a:extLst>
                    <a:ext uri="{9D8B030D-6E8A-4147-A177-3AD203B41FA5}">
                      <a16:colId xmlns="" xmlns:a16="http://schemas.microsoft.com/office/drawing/2014/main" val="3490687039"/>
                    </a:ext>
                  </a:extLst>
                </a:gridCol>
                <a:gridCol w="2648504">
                  <a:extLst>
                    <a:ext uri="{9D8B030D-6E8A-4147-A177-3AD203B41FA5}">
                      <a16:colId xmlns="" xmlns:a16="http://schemas.microsoft.com/office/drawing/2014/main" val="2254987891"/>
                    </a:ext>
                  </a:extLst>
                </a:gridCol>
              </a:tblGrid>
              <a:tr h="2541229">
                <a:tc>
                  <a:txBody>
                    <a:bodyPr/>
                    <a:lstStyle/>
                    <a:p>
                      <a:pPr marL="285750" indent="-285750" algn="l">
                        <a:buFont typeface="Arial" panose="020B0604020202020204" pitchFamily="34" charset="0"/>
                        <a:buChar char="•"/>
                      </a:pPr>
                      <a:endParaRPr lang="en-GB" sz="1400" b="0" dirty="0">
                        <a:solidFill>
                          <a:schemeClr val="tx1"/>
                        </a:solidFill>
                      </a:endParaRPr>
                    </a:p>
                    <a:p>
                      <a:pPr marL="285750" indent="-285750" algn="l">
                        <a:buFont typeface="Arial" panose="020B0604020202020204" pitchFamily="34" charset="0"/>
                        <a:buChar char="•"/>
                      </a:pPr>
                      <a:endParaRPr lang="en-GB" sz="1400" b="0" dirty="0">
                        <a:solidFill>
                          <a:schemeClr val="tx1"/>
                        </a:solidFill>
                      </a:endParaRPr>
                    </a:p>
                    <a:p>
                      <a:pPr marL="285750" indent="-285750" algn="l">
                        <a:buFont typeface="Arial" panose="020B0604020202020204" pitchFamily="34" charset="0"/>
                        <a:buChar char="•"/>
                      </a:pPr>
                      <a:r>
                        <a:rPr lang="en-GB" sz="1400" b="0" dirty="0">
                          <a:solidFill>
                            <a:schemeClr val="tx1"/>
                          </a:solidFill>
                        </a:rPr>
                        <a:t>Access to financial planning advice for workers</a:t>
                      </a:r>
                    </a:p>
                    <a:p>
                      <a:pPr marL="285750" indent="-285750" algn="l">
                        <a:buFont typeface="Arial" panose="020B0604020202020204" pitchFamily="34" charset="0"/>
                        <a:buChar char="•"/>
                      </a:pPr>
                      <a:r>
                        <a:rPr lang="en-GB" sz="1400" b="0" dirty="0">
                          <a:solidFill>
                            <a:schemeClr val="tx1"/>
                          </a:solidFill>
                        </a:rPr>
                        <a:t>Flexible benefits </a:t>
                      </a:r>
                    </a:p>
                    <a:p>
                      <a:pPr marL="285750" indent="-285750" algn="l">
                        <a:buFont typeface="Arial" panose="020B0604020202020204" pitchFamily="34" charset="0"/>
                        <a:buChar char="•"/>
                      </a:pPr>
                      <a:endParaRPr lang="en-GB" sz="1400" b="0" dirty="0">
                        <a:solidFill>
                          <a:schemeClr val="tx1"/>
                        </a:solidFill>
                      </a:endParaRPr>
                    </a:p>
                    <a:p>
                      <a:pPr marL="285750" indent="-285750" algn="l">
                        <a:buFont typeface="Arial" panose="020B0604020202020204" pitchFamily="34" charset="0"/>
                        <a:buChar char="•"/>
                      </a:pPr>
                      <a:endParaRPr lang="en-GB" sz="1400" b="0" dirty="0">
                        <a:solidFill>
                          <a:schemeClr val="tx1"/>
                        </a:solidFill>
                      </a:endParaRPr>
                    </a:p>
                  </a:txBody>
                  <a:tcPr marL="102870" marR="10287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GB" sz="1400" b="0" dirty="0">
                        <a:solidFill>
                          <a:schemeClr val="tx1"/>
                        </a:solidFill>
                      </a:endParaRPr>
                    </a:p>
                  </a:txBody>
                  <a:tcPr marL="102870" marR="10287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sz="1400" b="0" dirty="0">
                        <a:solidFill>
                          <a:schemeClr val="tx1"/>
                        </a:solidFill>
                      </a:endParaRPr>
                    </a:p>
                    <a:p>
                      <a:pPr marL="285750" indent="-285750">
                        <a:buFont typeface="Arial" panose="020B0604020202020204" pitchFamily="34" charset="0"/>
                        <a:buChar char="•"/>
                      </a:pPr>
                      <a:endParaRPr lang="en-GB" sz="1400" b="0" dirty="0">
                        <a:solidFill>
                          <a:schemeClr val="tx1"/>
                        </a:solidFill>
                      </a:endParaRPr>
                    </a:p>
                    <a:p>
                      <a:pPr marL="285750" indent="-285750">
                        <a:buFont typeface="Arial" panose="020B0604020202020204" pitchFamily="34" charset="0"/>
                        <a:buChar char="•"/>
                      </a:pPr>
                      <a:r>
                        <a:rPr lang="en-GB" sz="1400" b="0" dirty="0">
                          <a:solidFill>
                            <a:schemeClr val="tx1"/>
                          </a:solidFill>
                        </a:rPr>
                        <a:t>Need for more flexibility and modernisation of the legislation</a:t>
                      </a:r>
                    </a:p>
                    <a:p>
                      <a:pPr marL="285750" indent="-285750">
                        <a:buFont typeface="Arial" panose="020B0604020202020204" pitchFamily="34" charset="0"/>
                        <a:buChar char="•"/>
                      </a:pPr>
                      <a:endParaRPr lang="en-GB" sz="1400" b="0" dirty="0">
                        <a:solidFill>
                          <a:schemeClr val="tx1"/>
                        </a:solidFill>
                      </a:endParaRPr>
                    </a:p>
                    <a:p>
                      <a:pPr marL="285750" indent="-285750">
                        <a:buFont typeface="Arial" panose="020B0604020202020204" pitchFamily="34" charset="0"/>
                        <a:buChar char="•"/>
                      </a:pPr>
                      <a:endParaRPr lang="en-GB" sz="1400" b="0" dirty="0">
                        <a:solidFill>
                          <a:schemeClr val="tx1"/>
                        </a:solidFill>
                      </a:endParaRPr>
                    </a:p>
                  </a:txBody>
                  <a:tcPr marL="102870" marR="10287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567797924"/>
                  </a:ext>
                </a:extLst>
              </a:tr>
              <a:tr h="254122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solidFill>
                            <a:schemeClr val="tx1"/>
                          </a:solidFill>
                        </a:rPr>
                        <a:t>Guidelines for managers in managing adaptive workers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solidFill>
                            <a:schemeClr val="tx1"/>
                          </a:solidFill>
                        </a:rPr>
                        <a:t>Cultural and leadership considerations </a:t>
                      </a:r>
                    </a:p>
                    <a:p>
                      <a:endParaRPr lang="en-GB" sz="1400" b="0" dirty="0">
                        <a:solidFill>
                          <a:schemeClr val="tx1"/>
                        </a:solidFill>
                      </a:endParaRPr>
                    </a:p>
                  </a:txBody>
                  <a:tcPr marL="102870" marR="10287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sz="1400" b="0" dirty="0">
                        <a:solidFill>
                          <a:schemeClr val="tx1"/>
                        </a:solidFill>
                      </a:endParaRPr>
                    </a:p>
                  </a:txBody>
                  <a:tcPr marL="102870" marR="10287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GB" sz="1400" b="0" dirty="0">
                        <a:solidFill>
                          <a:schemeClr val="tx1"/>
                        </a:solidFill>
                      </a:endParaRPr>
                    </a:p>
                    <a:p>
                      <a:pPr marL="285750" indent="-285750">
                        <a:buFont typeface="Arial" panose="020B0604020202020204" pitchFamily="34" charset="0"/>
                        <a:buChar char="•"/>
                      </a:pPr>
                      <a:r>
                        <a:rPr lang="en-GB" sz="1400" b="0" dirty="0">
                          <a:solidFill>
                            <a:schemeClr val="tx1"/>
                          </a:solidFill>
                        </a:rPr>
                        <a:t>Partnering with education  sector</a:t>
                      </a:r>
                    </a:p>
                    <a:p>
                      <a:pPr marL="285750" indent="-285750">
                        <a:buFont typeface="Arial" panose="020B0604020202020204" pitchFamily="34" charset="0"/>
                        <a:buChar char="•"/>
                      </a:pPr>
                      <a:r>
                        <a:rPr lang="en-GB" sz="1400" b="0" dirty="0">
                          <a:solidFill>
                            <a:schemeClr val="tx1"/>
                          </a:solidFill>
                        </a:rPr>
                        <a:t>Reskilling workers to ensure relevance as environment changes </a:t>
                      </a:r>
                    </a:p>
                    <a:p>
                      <a:endParaRPr lang="en-GB" sz="1400" b="0" dirty="0">
                        <a:solidFill>
                          <a:schemeClr val="tx1"/>
                        </a:solidFill>
                      </a:endParaRPr>
                    </a:p>
                  </a:txBody>
                  <a:tcPr marL="102870" marR="10287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75751646"/>
                  </a:ext>
                </a:extLst>
              </a:tr>
            </a:tbl>
          </a:graphicData>
        </a:graphic>
      </p:graphicFrame>
      <p:sp>
        <p:nvSpPr>
          <p:cNvPr id="4" name="TextBox 3"/>
          <p:cNvSpPr txBox="1"/>
          <p:nvPr/>
        </p:nvSpPr>
        <p:spPr>
          <a:xfrm>
            <a:off x="367075" y="1556796"/>
            <a:ext cx="9342648" cy="353943"/>
          </a:xfrm>
          <a:prstGeom prst="rect">
            <a:avLst/>
          </a:prstGeom>
          <a:noFill/>
        </p:spPr>
        <p:txBody>
          <a:bodyPr wrap="square" lIns="0" tIns="0" rIns="0" bIns="45720" rtlCol="0">
            <a:spAutoFit/>
          </a:bodyPr>
          <a:lstStyle/>
          <a:p>
            <a:pPr defTabSz="457200"/>
            <a:r>
              <a:rPr lang="en-IE" sz="2000" dirty="0">
                <a:solidFill>
                  <a:prstClr val="black"/>
                </a:solidFill>
                <a:cs typeface="Arial" panose="020B0604020202020204" pitchFamily="34" charset="0"/>
              </a:rPr>
              <a:t>We have started to identify key findings against each of the four areas of the Framework</a:t>
            </a:r>
          </a:p>
        </p:txBody>
      </p:sp>
      <p:sp>
        <p:nvSpPr>
          <p:cNvPr id="6" name="Title 5"/>
          <p:cNvSpPr>
            <a:spLocks noGrp="1"/>
          </p:cNvSpPr>
          <p:nvPr>
            <p:ph type="title"/>
          </p:nvPr>
        </p:nvSpPr>
        <p:spPr/>
        <p:txBody>
          <a:bodyPr/>
          <a:lstStyle/>
          <a:p>
            <a:r>
              <a:rPr lang="en-IE" dirty="0" smtClean="0"/>
              <a:t>Initial Findings </a:t>
            </a:r>
            <a:endParaRPr lang="en-I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4045545899"/>
      </p:ext>
    </p:extLst>
  </p:cSld>
  <p:clrMapOvr>
    <a:masterClrMapping/>
  </p:clrMapOvr>
  <mc:AlternateContent xmlns:mc="http://schemas.openxmlformats.org/markup-compatibility/2006" xmlns:p14="http://schemas.microsoft.com/office/powerpoint/2010/main">
    <mc:Choice Requires="p14">
      <p:transition spd="slow" p14:dur="2000" advTm="10713"/>
    </mc:Choice>
    <mc:Fallback xmlns="">
      <p:transition spd="slow" advTm="10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55" y="274639"/>
            <a:ext cx="9525695" cy="1143000"/>
          </a:xfrm>
        </p:spPr>
        <p:txBody>
          <a:bodyPr>
            <a:normAutofit/>
          </a:bodyPr>
          <a:lstStyle/>
          <a:p>
            <a:r>
              <a:rPr lang="en-IE" dirty="0" smtClean="0"/>
              <a:t>Agenda</a:t>
            </a:r>
            <a:endParaRPr lang="en-IE" dirty="0"/>
          </a:p>
        </p:txBody>
      </p:sp>
      <p:sp>
        <p:nvSpPr>
          <p:cNvPr id="3" name="Content Placeholder 2"/>
          <p:cNvSpPr>
            <a:spLocks noGrp="1"/>
          </p:cNvSpPr>
          <p:nvPr>
            <p:ph idx="1"/>
          </p:nvPr>
        </p:nvSpPr>
        <p:spPr>
          <a:xfrm>
            <a:off x="414030" y="1556792"/>
            <a:ext cx="9842022" cy="4281339"/>
          </a:xfrm>
        </p:spPr>
        <p:txBody>
          <a:bodyPr>
            <a:normAutofit/>
          </a:bodyPr>
          <a:lstStyle/>
          <a:p>
            <a:r>
              <a:rPr lang="en-IE" dirty="0" smtClean="0"/>
              <a:t>Overview of  2018 – outputs, timelines </a:t>
            </a:r>
          </a:p>
          <a:p>
            <a:pPr lvl="0"/>
            <a:r>
              <a:rPr lang="en-IE" dirty="0" smtClean="0"/>
              <a:t>Next </a:t>
            </a:r>
            <a:r>
              <a:rPr lang="en-IE" dirty="0"/>
              <a:t>steps </a:t>
            </a:r>
          </a:p>
          <a:p>
            <a:pPr lvl="1"/>
            <a:r>
              <a:rPr lang="en-IE" dirty="0"/>
              <a:t>Low Carbon – Pledge and B2B Platform</a:t>
            </a:r>
          </a:p>
          <a:p>
            <a:pPr lvl="1"/>
            <a:r>
              <a:rPr lang="en-IE" dirty="0"/>
              <a:t>Worker of the Future – research &amp; survey </a:t>
            </a:r>
          </a:p>
          <a:p>
            <a:pPr lvl="1"/>
            <a:r>
              <a:rPr lang="en-IE" dirty="0"/>
              <a:t>Social Cohesion – research &amp; survey</a:t>
            </a:r>
          </a:p>
          <a:p>
            <a:pPr lvl="0"/>
            <a:r>
              <a:rPr lang="en-IE" dirty="0"/>
              <a:t>Overview of communications and public affairs plan</a:t>
            </a:r>
          </a:p>
          <a:p>
            <a:pPr lvl="0"/>
            <a:r>
              <a:rPr lang="en-IE" dirty="0"/>
              <a:t>Questions and recap on next steps    </a:t>
            </a:r>
          </a:p>
          <a:p>
            <a:endParaRPr lang="en-IE" dirty="0"/>
          </a:p>
          <a:p>
            <a:pPr marL="514350" indent="-514350">
              <a:buFont typeface="+mj-lt"/>
              <a:buAutoNum type="arabicPeriod"/>
            </a:pPr>
            <a:endParaRPr lang="en-IE" dirty="0"/>
          </a:p>
          <a:p>
            <a:endParaRPr lang="en-IE"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828523086"/>
      </p:ext>
    </p:extLst>
  </p:cSld>
  <p:clrMapOvr>
    <a:masterClrMapping/>
  </p:clrMapOvr>
  <mc:AlternateContent xmlns:mc="http://schemas.openxmlformats.org/markup-compatibility/2006" xmlns:p14="http://schemas.microsoft.com/office/powerpoint/2010/main">
    <mc:Choice Requires="p14">
      <p:transition spd="slow" p14:dur="2000" advTm="37813"/>
    </mc:Choice>
    <mc:Fallback xmlns="">
      <p:transition spd="slow" advTm="3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Next steps </a:t>
            </a:r>
            <a:endParaRPr lang="en-IE" dirty="0"/>
          </a:p>
        </p:txBody>
      </p:sp>
      <p:sp>
        <p:nvSpPr>
          <p:cNvPr id="3" name="Content Placeholder 2"/>
          <p:cNvSpPr>
            <a:spLocks noGrp="1"/>
          </p:cNvSpPr>
          <p:nvPr>
            <p:ph idx="1"/>
          </p:nvPr>
        </p:nvSpPr>
        <p:spPr/>
        <p:txBody>
          <a:bodyPr>
            <a:normAutofit fontScale="77500" lnSpcReduction="20000"/>
          </a:bodyPr>
          <a:lstStyle/>
          <a:p>
            <a:pPr lvl="0"/>
            <a:r>
              <a:rPr lang="en-IE" dirty="0" smtClean="0"/>
              <a:t>Interview survey</a:t>
            </a:r>
            <a:r>
              <a:rPr lang="en-IE" dirty="0"/>
              <a:t>:  all companies are now invited to participate in the finalised survey. </a:t>
            </a:r>
          </a:p>
          <a:p>
            <a:pPr lvl="0"/>
            <a:r>
              <a:rPr lang="en-IE" dirty="0" smtClean="0"/>
              <a:t>Analysis &amp; Findings:  </a:t>
            </a:r>
            <a:r>
              <a:rPr lang="en-IE" dirty="0"/>
              <a:t>it is important that the empirical/company information is linked to academic research to allow for robust analysis and generate insights on what action is now needed.</a:t>
            </a:r>
          </a:p>
          <a:p>
            <a:pPr lvl="0"/>
            <a:r>
              <a:rPr lang="en-IE" dirty="0"/>
              <a:t>Stakeholders:  to inform the work and prepare for publication of the position paper, all relevant stakeholders to be identified and consulted with as appropriate.</a:t>
            </a:r>
          </a:p>
          <a:p>
            <a:pPr lvl="0"/>
            <a:r>
              <a:rPr lang="en-IE" dirty="0" smtClean="0"/>
              <a:t>Communications: sub-group to define </a:t>
            </a:r>
            <a:r>
              <a:rPr lang="en-IE" dirty="0"/>
              <a:t>a clear message and timeline on what it aims to work on and achieve during 2018 and </a:t>
            </a:r>
            <a:r>
              <a:rPr lang="en-IE" dirty="0" smtClean="0"/>
              <a:t>2019 (part of Position Paper). </a:t>
            </a:r>
            <a:endParaRPr lang="en-IE" dirty="0"/>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1185067123"/>
      </p:ext>
    </p:extLst>
  </p:cSld>
  <p:clrMapOvr>
    <a:masterClrMapping/>
  </p:clrMapOvr>
  <mc:AlternateContent xmlns:mc="http://schemas.openxmlformats.org/markup-compatibility/2006" xmlns:p14="http://schemas.microsoft.com/office/powerpoint/2010/main">
    <mc:Choice Requires="p14">
      <p:transition spd="slow" p14:dur="2000" advTm="59549"/>
    </mc:Choice>
    <mc:Fallback xmlns="">
      <p:transition spd="slow" advTm="5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 conclude</a:t>
            </a:r>
            <a:endParaRPr lang="en-I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729725565"/>
      </p:ext>
    </p:extLst>
  </p:cSld>
  <p:clrMapOvr>
    <a:masterClrMapping/>
  </p:clrMapOvr>
  <mc:AlternateContent xmlns:mc="http://schemas.openxmlformats.org/markup-compatibility/2006" xmlns:p14="http://schemas.microsoft.com/office/powerpoint/2010/main">
    <mc:Choice Requires="p14">
      <p:transition spd="slow" p14:dur="2000" advTm="1003"/>
    </mc:Choice>
    <mc:Fallback xmlns="">
      <p:transition spd="slow" advTm="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IE" dirty="0" smtClean="0"/>
              <a:t>Following Roundtable, priorities in brief</a:t>
            </a:r>
            <a:endParaRPr lang="en-IE" dirty="0"/>
          </a:p>
        </p:txBody>
      </p:sp>
      <p:sp>
        <p:nvSpPr>
          <p:cNvPr id="4" name="Content Placeholder 3"/>
          <p:cNvSpPr>
            <a:spLocks noGrp="1"/>
          </p:cNvSpPr>
          <p:nvPr>
            <p:ph idx="1"/>
          </p:nvPr>
        </p:nvSpPr>
        <p:spPr>
          <a:xfrm>
            <a:off x="462980" y="1628800"/>
            <a:ext cx="9258300" cy="4608512"/>
          </a:xfrm>
        </p:spPr>
        <p:txBody>
          <a:bodyPr>
            <a:normAutofit fontScale="85000" lnSpcReduction="20000"/>
          </a:bodyPr>
          <a:lstStyle/>
          <a:p>
            <a:pPr marL="514350" indent="-514350">
              <a:buFont typeface="+mj-lt"/>
              <a:buAutoNum type="arabicPeriod"/>
            </a:pPr>
            <a:r>
              <a:rPr lang="en-IE" dirty="0" smtClean="0"/>
              <a:t>Stakeholder meetings/engagement, with focus on Low Carbon</a:t>
            </a:r>
          </a:p>
          <a:p>
            <a:pPr marL="914400" lvl="1" indent="-514350"/>
            <a:r>
              <a:rPr lang="en-IE" dirty="0" smtClean="0"/>
              <a:t>Please forward any suggestions to Bernadette Phelan  </a:t>
            </a:r>
          </a:p>
          <a:p>
            <a:pPr marL="514350" indent="-514350">
              <a:buFont typeface="+mj-lt"/>
              <a:buAutoNum type="arabicPeriod"/>
            </a:pPr>
            <a:r>
              <a:rPr lang="en-IE" dirty="0" smtClean="0"/>
              <a:t>Communications &amp; public affairs plan, with launch 17</a:t>
            </a:r>
            <a:r>
              <a:rPr lang="en-IE" baseline="30000" dirty="0" smtClean="0"/>
              <a:t>th</a:t>
            </a:r>
            <a:r>
              <a:rPr lang="en-IE" dirty="0" smtClean="0"/>
              <a:t> May:</a:t>
            </a:r>
          </a:p>
          <a:p>
            <a:pPr marL="914400" lvl="1" indent="-514350"/>
            <a:r>
              <a:rPr lang="en-IE" dirty="0" smtClean="0"/>
              <a:t>Please forward </a:t>
            </a:r>
            <a:r>
              <a:rPr lang="en-IE" dirty="0"/>
              <a:t>contact details to Moira </a:t>
            </a:r>
            <a:r>
              <a:rPr lang="en-IE" dirty="0" smtClean="0"/>
              <a:t>Horgan (</a:t>
            </a:r>
            <a:r>
              <a:rPr lang="en-IE" dirty="0"/>
              <a:t>mhorgan@bitc.ie) of relevant communications and marketing liaison </a:t>
            </a:r>
            <a:r>
              <a:rPr lang="en-IE" dirty="0" smtClean="0"/>
              <a:t>person/s</a:t>
            </a:r>
            <a:r>
              <a:rPr lang="en-IE" dirty="0" smtClean="0">
                <a:solidFill>
                  <a:srgbClr val="FF0000"/>
                </a:solidFill>
              </a:rPr>
              <a:t> </a:t>
            </a:r>
          </a:p>
          <a:p>
            <a:pPr marL="514350" indent="-514350">
              <a:buFont typeface="+mj-lt"/>
              <a:buAutoNum type="arabicPeriod"/>
            </a:pPr>
            <a:r>
              <a:rPr lang="en-IE" dirty="0" smtClean="0"/>
              <a:t>Participation in the actions:</a:t>
            </a:r>
          </a:p>
          <a:p>
            <a:pPr marL="914381" lvl="1" indent="-514350"/>
            <a:r>
              <a:rPr lang="en-IE" i="1" dirty="0" smtClean="0"/>
              <a:t>Transition </a:t>
            </a:r>
            <a:r>
              <a:rPr lang="en-IE" i="1" dirty="0"/>
              <a:t>to the Low Carbon Economy</a:t>
            </a:r>
            <a:r>
              <a:rPr lang="en-IE" dirty="0"/>
              <a:t>: </a:t>
            </a:r>
            <a:r>
              <a:rPr lang="en-IE" dirty="0" smtClean="0"/>
              <a:t>sign-up to the Pledge; B2B Platform; reporting </a:t>
            </a:r>
          </a:p>
          <a:p>
            <a:pPr marL="914381" lvl="1" indent="-514350"/>
            <a:r>
              <a:rPr lang="en-IE" i="1" dirty="0" smtClean="0"/>
              <a:t>Worker of Future</a:t>
            </a:r>
            <a:r>
              <a:rPr lang="en-IE" dirty="0" smtClean="0"/>
              <a:t>: nominee to complete survey </a:t>
            </a:r>
          </a:p>
          <a:p>
            <a:pPr marL="914381" lvl="1" indent="-514350"/>
            <a:r>
              <a:rPr lang="en-IE" i="1" dirty="0" smtClean="0"/>
              <a:t>Social cohesion</a:t>
            </a:r>
            <a:r>
              <a:rPr lang="en-IE" dirty="0" smtClean="0"/>
              <a:t>: nominee to complete survey</a:t>
            </a:r>
            <a:endParaRPr lang="en-I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784494112"/>
      </p:ext>
    </p:extLst>
  </p:cSld>
  <p:clrMapOvr>
    <a:masterClrMapping/>
  </p:clrMapOvr>
  <mc:AlternateContent xmlns:mc="http://schemas.openxmlformats.org/markup-compatibility/2006" xmlns:p14="http://schemas.microsoft.com/office/powerpoint/2010/main">
    <mc:Choice Requires="p14">
      <p:transition spd="slow" p14:dur="2000" advTm="82836"/>
    </mc:Choice>
    <mc:Fallback xmlns="">
      <p:transition spd="slow" advTm="8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79805583"/>
      </p:ext>
    </p:extLst>
  </p:cSld>
  <p:clrMapOvr>
    <a:masterClrMapping/>
  </p:clrMapOvr>
  <mc:AlternateContent xmlns:mc="http://schemas.openxmlformats.org/markup-compatibility/2006" xmlns:p14="http://schemas.microsoft.com/office/powerpoint/2010/main">
    <mc:Choice Requires="p14">
      <p:transition spd="slow" p14:dur="2000" advTm="4609"/>
    </mc:Choice>
    <mc:Fallback xmlns="">
      <p:transition spd="slow" advTm="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6996" y="1844824"/>
            <a:ext cx="9258300" cy="1575048"/>
          </a:xfrm>
        </p:spPr>
        <p:txBody>
          <a:bodyPr/>
          <a:lstStyle/>
          <a:p>
            <a:pPr algn="ctr"/>
            <a:r>
              <a:rPr lang="en-IE" sz="1600" dirty="0"/>
              <a:t>Contact:</a:t>
            </a:r>
            <a:br>
              <a:rPr lang="en-IE" sz="1600" dirty="0"/>
            </a:br>
            <a:r>
              <a:rPr lang="en-IE" sz="1600" dirty="0"/>
              <a:t>Bernadette Phelan</a:t>
            </a:r>
            <a:br>
              <a:rPr lang="en-IE" sz="1600" dirty="0"/>
            </a:br>
            <a:r>
              <a:rPr lang="en-IE" sz="1600" dirty="0"/>
              <a:t>Head of Advisory Services</a:t>
            </a:r>
            <a:br>
              <a:rPr lang="en-IE" sz="1600" dirty="0"/>
            </a:br>
            <a:r>
              <a:rPr lang="en-IE" sz="1600" dirty="0"/>
              <a:t>e:bphelan@bitc.ie  m: : 087 749 7423</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828770264"/>
      </p:ext>
    </p:extLst>
  </p:cSld>
  <p:clrMapOvr>
    <a:masterClrMapping/>
  </p:clrMapOvr>
  <mc:AlternateContent xmlns:mc="http://schemas.openxmlformats.org/markup-compatibility/2006" xmlns:p14="http://schemas.microsoft.com/office/powerpoint/2010/main">
    <mc:Choice Requires="p14">
      <p:transition spd="slow" p14:dur="2000" advTm="11547"/>
    </mc:Choice>
    <mc:Fallback xmlns="">
      <p:transition spd="slow" advTm="1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IE" dirty="0" smtClean="0"/>
              <a:t>Following Roundtable, priorities in brief</a:t>
            </a:r>
            <a:endParaRPr lang="en-IE" dirty="0"/>
          </a:p>
        </p:txBody>
      </p:sp>
      <p:sp>
        <p:nvSpPr>
          <p:cNvPr id="4" name="Content Placeholder 3"/>
          <p:cNvSpPr>
            <a:spLocks noGrp="1"/>
          </p:cNvSpPr>
          <p:nvPr>
            <p:ph idx="1"/>
          </p:nvPr>
        </p:nvSpPr>
        <p:spPr>
          <a:xfrm>
            <a:off x="462980" y="1628800"/>
            <a:ext cx="9258300" cy="4209331"/>
          </a:xfrm>
        </p:spPr>
        <p:txBody>
          <a:bodyPr>
            <a:normAutofit fontScale="92500" lnSpcReduction="10000"/>
          </a:bodyPr>
          <a:lstStyle/>
          <a:p>
            <a:pPr marL="514350" indent="-514350">
              <a:buFont typeface="+mj-lt"/>
              <a:buAutoNum type="arabicPeriod"/>
            </a:pPr>
            <a:r>
              <a:rPr lang="en-IE" dirty="0" smtClean="0"/>
              <a:t>Stakeholder meetings/engagement, with focus on Low Carbon  </a:t>
            </a:r>
          </a:p>
          <a:p>
            <a:pPr marL="514350" indent="-514350">
              <a:buFont typeface="+mj-lt"/>
              <a:buAutoNum type="arabicPeriod"/>
            </a:pPr>
            <a:r>
              <a:rPr lang="en-IE" dirty="0" smtClean="0"/>
              <a:t>Communications &amp; public affairs plan, with launch 17</a:t>
            </a:r>
            <a:r>
              <a:rPr lang="en-IE" baseline="30000" dirty="0" smtClean="0"/>
              <a:t>th</a:t>
            </a:r>
            <a:r>
              <a:rPr lang="en-IE" dirty="0" smtClean="0"/>
              <a:t> May </a:t>
            </a:r>
          </a:p>
          <a:p>
            <a:pPr marL="514350" indent="-514350">
              <a:buFont typeface="+mj-lt"/>
              <a:buAutoNum type="arabicPeriod"/>
            </a:pPr>
            <a:r>
              <a:rPr lang="en-IE" dirty="0" smtClean="0"/>
              <a:t>Participation in the actions:</a:t>
            </a:r>
          </a:p>
          <a:p>
            <a:pPr marL="914381" lvl="1" indent="-514350"/>
            <a:r>
              <a:rPr lang="en-IE" i="1" dirty="0" smtClean="0"/>
              <a:t>Transition </a:t>
            </a:r>
            <a:r>
              <a:rPr lang="en-IE" i="1" dirty="0"/>
              <a:t>to the Low Carbon Economy</a:t>
            </a:r>
            <a:r>
              <a:rPr lang="en-IE" dirty="0"/>
              <a:t>: </a:t>
            </a:r>
            <a:r>
              <a:rPr lang="en-IE" dirty="0" smtClean="0"/>
              <a:t>sign-up to the Pledge; B2B Platform; reporting </a:t>
            </a:r>
          </a:p>
          <a:p>
            <a:pPr marL="914381" lvl="1" indent="-514350"/>
            <a:r>
              <a:rPr lang="en-IE" i="1" dirty="0" smtClean="0"/>
              <a:t>Worker of Future</a:t>
            </a:r>
            <a:r>
              <a:rPr lang="en-IE" dirty="0" smtClean="0"/>
              <a:t>: nominee to complete survey </a:t>
            </a:r>
          </a:p>
          <a:p>
            <a:pPr marL="914381" lvl="1" indent="-514350"/>
            <a:r>
              <a:rPr lang="en-IE" i="1" dirty="0" smtClean="0"/>
              <a:t>Social cohesion</a:t>
            </a:r>
            <a:r>
              <a:rPr lang="en-IE" dirty="0" smtClean="0"/>
              <a:t>: nominee to complete survey</a:t>
            </a:r>
            <a:endParaRPr lang="en-I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331979277"/>
      </p:ext>
    </p:extLst>
  </p:cSld>
  <p:clrMapOvr>
    <a:masterClrMapping/>
  </p:clrMapOvr>
  <mc:AlternateContent xmlns:mc="http://schemas.openxmlformats.org/markup-compatibility/2006" xmlns:p14="http://schemas.microsoft.com/office/powerpoint/2010/main">
    <mc:Choice Requires="p14">
      <p:transition spd="slow" p14:dur="2000" advTm="53420"/>
    </mc:Choice>
    <mc:Fallback xmlns="">
      <p:transition spd="slow" advTm="53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2018 - An Overview </a:t>
            </a:r>
            <a:endParaRPr lang="en-I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3090093609"/>
      </p:ext>
    </p:extLst>
  </p:cSld>
  <p:clrMapOvr>
    <a:masterClrMapping/>
  </p:clrMapOvr>
  <mc:AlternateContent xmlns:mc="http://schemas.openxmlformats.org/markup-compatibility/2006" xmlns:p14="http://schemas.microsoft.com/office/powerpoint/2010/main">
    <mc:Choice Requires="p14">
      <p:transition spd="slow" p14:dur="2000" advTm="4733"/>
    </mc:Choice>
    <mc:Fallback xmlns="">
      <p:transition spd="slow" advTm="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395"/>
            <a:ext cx="10287000" cy="1143000"/>
          </a:xfrm>
        </p:spPr>
        <p:txBody>
          <a:bodyPr>
            <a:normAutofit/>
          </a:bodyPr>
          <a:lstStyle/>
          <a:p>
            <a:r>
              <a:rPr lang="en-IE" sz="2400" dirty="0" smtClean="0"/>
              <a:t>The </a:t>
            </a:r>
            <a:r>
              <a:rPr lang="en-IE" sz="2400" dirty="0"/>
              <a:t>Leaders’ Group will publish strategic leadership statements on the three areas of collective </a:t>
            </a:r>
            <a:r>
              <a:rPr lang="en-IE" sz="2400" dirty="0" smtClean="0"/>
              <a:t>challenge and action </a:t>
            </a:r>
            <a:endParaRPr lang="en-IE"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84222"/>
              </p:ext>
            </p:extLst>
          </p:nvPr>
        </p:nvGraphicFramePr>
        <p:xfrm>
          <a:off x="171694" y="3212976"/>
          <a:ext cx="9940364" cy="2909556"/>
        </p:xfrm>
        <a:graphic>
          <a:graphicData uri="http://schemas.openxmlformats.org/drawingml/2006/table">
            <a:tbl>
              <a:tblPr firstRow="1" bandRow="1">
                <a:tableStyleId>{21E4AEA4-8DFA-4A89-87EB-49C32662AFE0}</a:tableStyleId>
              </a:tblPr>
              <a:tblGrid>
                <a:gridCol w="2307515"/>
                <a:gridCol w="6840761"/>
                <a:gridCol w="792088"/>
              </a:tblGrid>
              <a:tr h="428036">
                <a:tc gridSpan="3">
                  <a:txBody>
                    <a:bodyPr/>
                    <a:lstStyle/>
                    <a:p>
                      <a:pPr lvl="0" algn="ctr"/>
                      <a:r>
                        <a:rPr lang="en-IE" sz="1800" dirty="0" smtClean="0"/>
                        <a:t>2018 Summary Outputs – Business Leadership </a:t>
                      </a:r>
                      <a:endParaRPr lang="en-IE" sz="1800" dirty="0"/>
                    </a:p>
                  </a:txBody>
                  <a:tcPr marL="102870" marR="102870"/>
                </a:tc>
                <a:tc hMerge="1">
                  <a:txBody>
                    <a:bodyPr/>
                    <a:lstStyle/>
                    <a:p>
                      <a:endParaRPr lang="en-IE"/>
                    </a:p>
                  </a:txBody>
                  <a:tcPr/>
                </a:tc>
                <a:tc hMerge="1">
                  <a:txBody>
                    <a:bodyPr/>
                    <a:lstStyle/>
                    <a:p>
                      <a:endParaRPr lang="en-IE"/>
                    </a:p>
                  </a:txBody>
                  <a:tcPr/>
                </a:tc>
              </a:tr>
              <a:tr h="370840">
                <a:tc>
                  <a:txBody>
                    <a:bodyPr/>
                    <a:lstStyle/>
                    <a:p>
                      <a:r>
                        <a:rPr lang="en-IE" sz="1600" dirty="0" smtClean="0"/>
                        <a:t>Transition to the low carbon economy </a:t>
                      </a:r>
                      <a:endParaRPr lang="en-IE" sz="1600" dirty="0"/>
                    </a:p>
                  </a:txBody>
                  <a:tcPr marL="102870" marR="102870"/>
                </a:tc>
                <a:tc>
                  <a:txBody>
                    <a:bodyPr/>
                    <a:lstStyle/>
                    <a:p>
                      <a:r>
                        <a:rPr lang="en-IE" sz="1600" dirty="0" smtClean="0"/>
                        <a:t>A business carbon pledge/commitment  – </a:t>
                      </a:r>
                    </a:p>
                    <a:p>
                      <a:pPr marL="285750" indent="-285750">
                        <a:buFont typeface="Arial" panose="020B0604020202020204" pitchFamily="34" charset="0"/>
                        <a:buChar char="•"/>
                      </a:pPr>
                      <a:r>
                        <a:rPr lang="en-IE" sz="1600" dirty="0" smtClean="0"/>
                        <a:t>16 - 18 companies signed up to the Pledge as basis for launching to wider audience </a:t>
                      </a:r>
                    </a:p>
                    <a:p>
                      <a:pPr marL="285750" indent="-285750">
                        <a:buFont typeface="Arial" panose="020B0604020202020204" pitchFamily="34" charset="0"/>
                        <a:buChar char="•"/>
                      </a:pPr>
                      <a:r>
                        <a:rPr lang="en-IE" sz="1600" dirty="0" smtClean="0"/>
                        <a:t>B2B Platform initiated and 2018 programme agreed; kick-off by GNI</a:t>
                      </a:r>
                      <a:endParaRPr lang="en-IE" sz="1600" dirty="0"/>
                    </a:p>
                  </a:txBody>
                  <a:tcPr marL="102870" marR="102870"/>
                </a:tc>
                <a:tc>
                  <a:txBody>
                    <a:bodyPr/>
                    <a:lstStyle/>
                    <a:p>
                      <a:pPr algn="ctr"/>
                      <a:r>
                        <a:rPr lang="en-IE" sz="1600" dirty="0" smtClean="0"/>
                        <a:t>Q2</a:t>
                      </a:r>
                      <a:endParaRPr lang="en-IE" sz="1600" dirty="0"/>
                    </a:p>
                  </a:txBody>
                  <a:tcPr marL="102870" marR="102870"/>
                </a:tc>
              </a:tr>
              <a:tr h="417800">
                <a:tc>
                  <a:txBody>
                    <a:bodyPr/>
                    <a:lstStyle/>
                    <a:p>
                      <a:r>
                        <a:rPr lang="en-IE" sz="1600" dirty="0" smtClean="0"/>
                        <a:t>Social Cohesion </a:t>
                      </a:r>
                      <a:endParaRPr lang="en-IE" sz="1600" dirty="0"/>
                    </a:p>
                  </a:txBody>
                  <a:tcPr marL="102870" marR="102870"/>
                </a:tc>
                <a:tc>
                  <a:txBody>
                    <a:bodyPr/>
                    <a:lstStyle/>
                    <a:p>
                      <a:r>
                        <a:rPr lang="en-IE" sz="1600" dirty="0" smtClean="0"/>
                        <a:t>Publish Leaders’ Position Paper with statement of intent on collective action   </a:t>
                      </a:r>
                      <a:endParaRPr lang="en-IE" sz="1600" dirty="0"/>
                    </a:p>
                  </a:txBody>
                  <a:tcPr marL="102870" marR="102870"/>
                </a:tc>
                <a:tc>
                  <a:txBody>
                    <a:bodyPr/>
                    <a:lstStyle/>
                    <a:p>
                      <a:pPr algn="ctr"/>
                      <a:r>
                        <a:rPr lang="en-IE" sz="1600" dirty="0" smtClean="0"/>
                        <a:t>Q3</a:t>
                      </a:r>
                      <a:endParaRPr lang="en-IE" sz="1600" dirty="0"/>
                    </a:p>
                  </a:txBody>
                  <a:tcPr marL="102870" marR="102870"/>
                </a:tc>
              </a:tr>
              <a:tr h="417800">
                <a:tc>
                  <a:txBody>
                    <a:bodyPr/>
                    <a:lstStyle/>
                    <a:p>
                      <a:r>
                        <a:rPr lang="en-IE" sz="1600" dirty="0" smtClean="0"/>
                        <a:t>Worker of the Future</a:t>
                      </a:r>
                      <a:endParaRPr lang="en-IE" sz="1600" dirty="0"/>
                    </a:p>
                  </a:txBody>
                  <a:tcPr marL="102870" marR="102870"/>
                </a:tc>
                <a:tc>
                  <a:txBody>
                    <a:bodyPr/>
                    <a:lstStyle/>
                    <a:p>
                      <a:r>
                        <a:rPr lang="en-IE" sz="1600" dirty="0" smtClean="0"/>
                        <a:t>Publish Leaders’ Position Paper with statement of intent on collective action </a:t>
                      </a:r>
                      <a:endParaRPr lang="en-IE" sz="1600" dirty="0"/>
                    </a:p>
                  </a:txBody>
                  <a:tcPr marL="102870" marR="102870"/>
                </a:tc>
                <a:tc>
                  <a:txBody>
                    <a:bodyPr/>
                    <a:lstStyle/>
                    <a:p>
                      <a:pPr algn="ctr"/>
                      <a:r>
                        <a:rPr lang="en-IE" sz="1600" dirty="0" smtClean="0"/>
                        <a:t>Q3/Q4</a:t>
                      </a:r>
                      <a:endParaRPr lang="en-IE" sz="1600" dirty="0"/>
                    </a:p>
                  </a:txBody>
                  <a:tcPr marL="102870" marR="102870"/>
                </a:tc>
              </a:tr>
              <a:tr h="370840">
                <a:tc>
                  <a:txBody>
                    <a:bodyPr/>
                    <a:lstStyle/>
                    <a:p>
                      <a:r>
                        <a:rPr lang="en-IE" sz="1600" dirty="0" smtClean="0"/>
                        <a:t>The Leaders’ Group as a collaborative platform  </a:t>
                      </a:r>
                      <a:endParaRPr lang="en-IE" sz="1600" dirty="0"/>
                    </a:p>
                  </a:txBody>
                  <a:tcPr marL="102870" marR="102870"/>
                </a:tc>
                <a:tc>
                  <a:txBody>
                    <a:bodyPr/>
                    <a:lstStyle/>
                    <a:p>
                      <a:r>
                        <a:rPr lang="en-IE" sz="1600" dirty="0" smtClean="0"/>
                        <a:t>Publish year end statement  on the Leaders’ Group as a business platform for driving sustainability and positive change in Ireland </a:t>
                      </a:r>
                    </a:p>
                  </a:txBody>
                  <a:tcPr marL="102870" marR="102870"/>
                </a:tc>
                <a:tc>
                  <a:txBody>
                    <a:bodyPr/>
                    <a:lstStyle/>
                    <a:p>
                      <a:pPr algn="ctr"/>
                      <a:r>
                        <a:rPr lang="en-IE" sz="1600" dirty="0" smtClean="0"/>
                        <a:t>Q4</a:t>
                      </a:r>
                      <a:endParaRPr lang="en-IE" sz="1600" dirty="0"/>
                    </a:p>
                  </a:txBody>
                  <a:tcPr marL="102870" marR="102870"/>
                </a:tc>
              </a:tr>
            </a:tbl>
          </a:graphicData>
        </a:graphic>
      </p:graphicFrame>
      <p:sp>
        <p:nvSpPr>
          <p:cNvPr id="5" name="TextBox 4"/>
          <p:cNvSpPr txBox="1"/>
          <p:nvPr/>
        </p:nvSpPr>
        <p:spPr>
          <a:xfrm>
            <a:off x="12728" y="1482006"/>
            <a:ext cx="10115312" cy="2031325"/>
          </a:xfrm>
          <a:prstGeom prst="rect">
            <a:avLst/>
          </a:prstGeom>
          <a:noFill/>
        </p:spPr>
        <p:txBody>
          <a:bodyPr wrap="square" rtlCol="0">
            <a:spAutoFit/>
          </a:bodyPr>
          <a:lstStyle/>
          <a:p>
            <a:pPr marL="285750" indent="-285750">
              <a:buFont typeface="Arial" panose="020B0604020202020204" pitchFamily="34" charset="0"/>
              <a:buChar char="•"/>
            </a:pPr>
            <a:r>
              <a:rPr lang="en-IE" dirty="0" smtClean="0"/>
              <a:t>These collective statements will present the business insights and prioritised areas, and outline the statements of intent on how to scale-up and accelerate action in these areas.   </a:t>
            </a:r>
          </a:p>
          <a:p>
            <a:pPr marL="285750" indent="-285750">
              <a:buFont typeface="Arial" panose="020B0604020202020204" pitchFamily="34" charset="0"/>
              <a:buChar char="•"/>
            </a:pPr>
            <a:r>
              <a:rPr lang="en-IE" dirty="0" smtClean="0"/>
              <a:t>Relevant national and international stakeholders will be consulted to support innovation and ambition of these statements. </a:t>
            </a:r>
          </a:p>
          <a:p>
            <a:pPr marL="285750" indent="-285750">
              <a:buFont typeface="Arial" panose="020B0604020202020204" pitchFamily="34" charset="0"/>
              <a:buChar char="•"/>
            </a:pPr>
            <a:r>
              <a:rPr lang="en-IE" dirty="0" smtClean="0"/>
              <a:t>External communications will commence in Q2; this demonstrates the progress made to date and is an important milestone for the Leaders’ Group.   </a:t>
            </a:r>
            <a:endParaRPr lang="en-IE" dirty="0"/>
          </a:p>
          <a:p>
            <a:endParaRPr lang="en-I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687757177"/>
      </p:ext>
    </p:extLst>
  </p:cSld>
  <p:clrMapOvr>
    <a:masterClrMapping/>
  </p:clrMapOvr>
  <mc:AlternateContent xmlns:mc="http://schemas.openxmlformats.org/markup-compatibility/2006" xmlns:p14="http://schemas.microsoft.com/office/powerpoint/2010/main">
    <mc:Choice Requires="p14">
      <p:transition spd="slow" p14:dur="2000" advTm="166078"/>
    </mc:Choice>
    <mc:Fallback xmlns="">
      <p:transition spd="slow" advTm="16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9"/>
            <a:ext cx="10287000" cy="1143000"/>
          </a:xfrm>
        </p:spPr>
        <p:txBody>
          <a:bodyPr>
            <a:normAutofit fontScale="90000"/>
          </a:bodyPr>
          <a:lstStyle/>
          <a:p>
            <a:r>
              <a:rPr lang="en-IE" sz="2400" dirty="0" smtClean="0"/>
              <a:t>Underpinning these leadership statements, the </a:t>
            </a:r>
            <a:r>
              <a:rPr lang="en-IE" sz="2400" dirty="0"/>
              <a:t>Leaders’ Group will mobilise and organise for collective </a:t>
            </a:r>
            <a:r>
              <a:rPr lang="en-IE" sz="2400" dirty="0" smtClean="0"/>
              <a:t>action.  The main mechanisms are as follows: </a:t>
            </a:r>
            <a:endParaRPr lang="en-IE" sz="2400" dirty="0"/>
          </a:p>
        </p:txBody>
      </p:sp>
      <p:sp>
        <p:nvSpPr>
          <p:cNvPr id="4" name="Content Placeholder 3"/>
          <p:cNvSpPr>
            <a:spLocks noGrp="1"/>
          </p:cNvSpPr>
          <p:nvPr>
            <p:ph idx="1"/>
          </p:nvPr>
        </p:nvSpPr>
        <p:spPr>
          <a:xfrm>
            <a:off x="102940" y="1556792"/>
            <a:ext cx="10184060" cy="5301208"/>
          </a:xfrm>
        </p:spPr>
        <p:txBody>
          <a:bodyPr>
            <a:normAutofit fontScale="40000" lnSpcReduction="20000"/>
          </a:bodyPr>
          <a:lstStyle/>
          <a:p>
            <a:pPr marL="514350" indent="-514350">
              <a:buFont typeface="+mj-lt"/>
              <a:buAutoNum type="arabicPeriod"/>
            </a:pPr>
            <a:r>
              <a:rPr lang="en-IE" sz="4000" b="1" dirty="0" smtClean="0"/>
              <a:t>CEO Roundtables </a:t>
            </a:r>
            <a:r>
              <a:rPr lang="en-IE" sz="4000" dirty="0" smtClean="0"/>
              <a:t>as forums </a:t>
            </a:r>
            <a:r>
              <a:rPr lang="en-IE" sz="4000" dirty="0"/>
              <a:t>for </a:t>
            </a:r>
            <a:r>
              <a:rPr lang="en-IE" sz="4000" dirty="0" smtClean="0"/>
              <a:t>strategic exchange and decision-making. </a:t>
            </a:r>
          </a:p>
          <a:p>
            <a:pPr marL="514350" indent="-514350">
              <a:buFont typeface="+mj-lt"/>
              <a:buAutoNum type="arabicPeriod"/>
            </a:pPr>
            <a:r>
              <a:rPr lang="en-IE" sz="4000" b="1" dirty="0" smtClean="0"/>
              <a:t>Sub-groups with appointed CEO as chairs </a:t>
            </a:r>
            <a:r>
              <a:rPr lang="en-IE" sz="4000" dirty="0" smtClean="0"/>
              <a:t>to drive the strategic programmes.  Please note that as we progress, the role and membership of the sub-group roles will be reviewed and revised as required.   </a:t>
            </a:r>
          </a:p>
          <a:p>
            <a:pPr marL="571498" indent="-514350">
              <a:buFont typeface="+mj-lt"/>
              <a:buAutoNum type="arabicPeriod"/>
            </a:pPr>
            <a:r>
              <a:rPr lang="en-IE" sz="4000" b="1" dirty="0" smtClean="0"/>
              <a:t>Internal communications</a:t>
            </a:r>
            <a:r>
              <a:rPr lang="en-IE" sz="4000" dirty="0" smtClean="0"/>
              <a:t>: </a:t>
            </a:r>
          </a:p>
          <a:p>
            <a:pPr lvl="1"/>
            <a:r>
              <a:rPr lang="en-IE" sz="4000" dirty="0" smtClean="0"/>
              <a:t>A new </a:t>
            </a:r>
            <a:r>
              <a:rPr lang="en-IE" sz="4000" b="1" dirty="0" smtClean="0"/>
              <a:t>Leaders’ Group section will be launched </a:t>
            </a:r>
            <a:r>
              <a:rPr lang="en-IE" sz="4000" dirty="0" smtClean="0"/>
              <a:t>as part of the members area of the BITC website.    </a:t>
            </a:r>
          </a:p>
          <a:p>
            <a:pPr lvl="1"/>
            <a:r>
              <a:rPr lang="en-IE" sz="4000" dirty="0" smtClean="0"/>
              <a:t>Briefing webinars  and meetings will be held for relevant  company stakeholders e.g. CSR/Sustainability Managers, sub-group members.  </a:t>
            </a:r>
          </a:p>
          <a:p>
            <a:pPr marL="514350" indent="-514350">
              <a:buFont typeface="+mj-lt"/>
              <a:buAutoNum type="arabicPeriod"/>
            </a:pPr>
            <a:r>
              <a:rPr lang="en-IE" sz="4000" b="1" dirty="0" smtClean="0"/>
              <a:t>External Communications</a:t>
            </a:r>
            <a:r>
              <a:rPr lang="en-IE" sz="4000" dirty="0" smtClean="0"/>
              <a:t>: </a:t>
            </a:r>
          </a:p>
          <a:p>
            <a:pPr lvl="1"/>
            <a:r>
              <a:rPr lang="en-IE" sz="4000" dirty="0" smtClean="0"/>
              <a:t>A draft plan was presented on 22</a:t>
            </a:r>
            <a:r>
              <a:rPr lang="en-IE" sz="4000" baseline="30000" dirty="0" smtClean="0"/>
              <a:t>nd</a:t>
            </a:r>
            <a:r>
              <a:rPr lang="en-IE" sz="4000" dirty="0" smtClean="0"/>
              <a:t> February for review. </a:t>
            </a:r>
          </a:p>
          <a:p>
            <a:pPr marL="514350" indent="-514350">
              <a:buFont typeface="+mj-lt"/>
              <a:buAutoNum type="arabicPeriod"/>
            </a:pPr>
            <a:r>
              <a:rPr lang="en-IE" sz="4000" b="1" dirty="0" smtClean="0"/>
              <a:t>Stakeholder engagement:</a:t>
            </a:r>
          </a:p>
          <a:p>
            <a:pPr lvl="1"/>
            <a:r>
              <a:rPr lang="en-IE" sz="4000" dirty="0" smtClean="0"/>
              <a:t>Key focus now in preparation for formal launch on 17</a:t>
            </a:r>
            <a:r>
              <a:rPr lang="en-IE" sz="4000" baseline="30000" dirty="0" smtClean="0"/>
              <a:t>th</a:t>
            </a:r>
            <a:r>
              <a:rPr lang="en-IE" sz="4000" dirty="0" smtClean="0"/>
              <a:t> May</a:t>
            </a:r>
          </a:p>
          <a:p>
            <a:pPr lvl="1"/>
            <a:r>
              <a:rPr lang="en-IE" sz="4000" dirty="0" smtClean="0"/>
              <a:t>Government affairs is recognised as a key part of our stakeholder engagement, and we will also engage international stakeholders such as the World Business Council for Sustainable Development.   </a:t>
            </a:r>
          </a:p>
          <a:p>
            <a:pPr marL="57148" indent="0">
              <a:buNone/>
            </a:pPr>
            <a:endParaRPr lang="en-IE" sz="4000" dirty="0" smtClean="0"/>
          </a:p>
          <a:p>
            <a:pPr marL="57148" indent="0">
              <a:buNone/>
            </a:pPr>
            <a:r>
              <a:rPr lang="en-IE" sz="4000" dirty="0" smtClean="0"/>
              <a:t>As collective actions become more defined, we will review:</a:t>
            </a:r>
          </a:p>
          <a:p>
            <a:pPr marL="514348" indent="-457200"/>
            <a:r>
              <a:rPr lang="en-IE" sz="4000" b="1" dirty="0" smtClean="0"/>
              <a:t>Governance</a:t>
            </a:r>
            <a:r>
              <a:rPr lang="en-IE" sz="4000" dirty="0" smtClean="0"/>
              <a:t> ensuring there </a:t>
            </a:r>
            <a:r>
              <a:rPr lang="en-IE" sz="4000" dirty="0"/>
              <a:t>is fit-for-purpose </a:t>
            </a:r>
            <a:r>
              <a:rPr lang="en-IE" sz="4000" dirty="0" smtClean="0"/>
              <a:t>structures that support new </a:t>
            </a:r>
            <a:r>
              <a:rPr lang="en-IE" sz="4000" dirty="0"/>
              <a:t>initiatives, </a:t>
            </a:r>
            <a:r>
              <a:rPr lang="en-IE" sz="4000" dirty="0" smtClean="0"/>
              <a:t>scaling and the </a:t>
            </a:r>
            <a:r>
              <a:rPr lang="en-IE" sz="4000" dirty="0"/>
              <a:t>on-boarding of new companies, and external communications </a:t>
            </a:r>
            <a:r>
              <a:rPr lang="en-IE" sz="4000" dirty="0" smtClean="0"/>
              <a:t> an immediate action is to review the chairing of sub-groups. </a:t>
            </a:r>
          </a:p>
          <a:p>
            <a:pPr marL="514348" indent="-457200"/>
            <a:r>
              <a:rPr lang="en-IE" sz="4000" b="1" dirty="0"/>
              <a:t>Resources</a:t>
            </a:r>
            <a:r>
              <a:rPr lang="en-IE" sz="4000" dirty="0"/>
              <a:t> to deliver on sub-group </a:t>
            </a:r>
            <a:r>
              <a:rPr lang="en-IE" sz="4000" dirty="0" smtClean="0"/>
              <a:t>proposals, scaling of initiatives, and external communications  e.g. required staff expertise/time, commissioning </a:t>
            </a:r>
            <a:r>
              <a:rPr lang="en-IE" sz="4000" dirty="0"/>
              <a:t>of </a:t>
            </a:r>
            <a:r>
              <a:rPr lang="en-IE" sz="4000" dirty="0" smtClean="0"/>
              <a:t>specialist research.</a:t>
            </a:r>
          </a:p>
          <a:p>
            <a:pPr marL="514348" indent="-457200"/>
            <a:endParaRPr lang="en-IE" sz="4000" dirty="0" smtClean="0"/>
          </a:p>
          <a:p>
            <a:pPr marL="57148" indent="0">
              <a:buNone/>
            </a:pPr>
            <a:r>
              <a:rPr lang="en-IE" sz="4000" dirty="0"/>
              <a:t>BITCI maintains its role as co-creator, facilitator and manager of the Leaders’ Group</a:t>
            </a:r>
            <a:r>
              <a:rPr lang="en-IE" sz="4000" dirty="0" smtClean="0"/>
              <a:t>.</a:t>
            </a:r>
            <a:endParaRPr lang="en-I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804657657"/>
      </p:ext>
    </p:extLst>
  </p:cSld>
  <p:clrMapOvr>
    <a:masterClrMapping/>
  </p:clrMapOvr>
  <mc:AlternateContent xmlns:mc="http://schemas.openxmlformats.org/markup-compatibility/2006" xmlns:p14="http://schemas.microsoft.com/office/powerpoint/2010/main">
    <mc:Choice Requires="p14">
      <p:transition spd="slow" p14:dur="2000" advTm="135422"/>
    </mc:Choice>
    <mc:Fallback xmlns="">
      <p:transition spd="slow" advTm="13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0166058" cy="1143000"/>
          </a:xfrm>
        </p:spPr>
        <p:txBody>
          <a:bodyPr>
            <a:normAutofit/>
          </a:bodyPr>
          <a:lstStyle/>
          <a:p>
            <a:r>
              <a:rPr lang="en-IE" sz="2000" dirty="0" smtClean="0"/>
              <a:t>Timelines:  </a:t>
            </a:r>
            <a:br>
              <a:rPr lang="en-IE" sz="2000" dirty="0" smtClean="0"/>
            </a:br>
            <a:r>
              <a:rPr lang="en-IE" sz="2000" dirty="0" smtClean="0"/>
              <a:t>Presently the key dates are the CEO Roundtables and BITCI CEO events</a:t>
            </a:r>
            <a:endParaRPr lang="en-IE" sz="2000" dirty="0"/>
          </a:p>
        </p:txBody>
      </p:sp>
      <p:graphicFrame>
        <p:nvGraphicFramePr>
          <p:cNvPr id="5" name="Table 4"/>
          <p:cNvGraphicFramePr>
            <a:graphicFrameLocks noGrp="1"/>
          </p:cNvGraphicFramePr>
          <p:nvPr>
            <p:extLst>
              <p:ext uri="{D42A27DB-BD31-4B8C-83A1-F6EECF244321}">
                <p14:modId xmlns:p14="http://schemas.microsoft.com/office/powerpoint/2010/main" val="17303712"/>
              </p:ext>
            </p:extLst>
          </p:nvPr>
        </p:nvGraphicFramePr>
        <p:xfrm>
          <a:off x="534988" y="1628800"/>
          <a:ext cx="9577064" cy="4759960"/>
        </p:xfrm>
        <a:graphic>
          <a:graphicData uri="http://schemas.openxmlformats.org/drawingml/2006/table">
            <a:tbl>
              <a:tblPr firstRow="1" bandRow="1">
                <a:tableStyleId>{21E4AEA4-8DFA-4A89-87EB-49C32662AFE0}</a:tableStyleId>
              </a:tblPr>
              <a:tblGrid>
                <a:gridCol w="4392488"/>
                <a:gridCol w="5184576"/>
              </a:tblGrid>
              <a:tr h="370840">
                <a:tc>
                  <a:txBody>
                    <a:bodyPr/>
                    <a:lstStyle/>
                    <a:p>
                      <a:r>
                        <a:rPr lang="en-IE" dirty="0" smtClean="0"/>
                        <a:t>Key Dates  </a:t>
                      </a:r>
                      <a:endParaRPr lang="en-IE" dirty="0"/>
                    </a:p>
                  </a:txBody>
                  <a:tcPr/>
                </a:tc>
                <a:tc>
                  <a:txBody>
                    <a:bodyPr/>
                    <a:lstStyle/>
                    <a:p>
                      <a:r>
                        <a:rPr lang="en-IE" dirty="0" smtClean="0"/>
                        <a:t>Decision areas</a:t>
                      </a:r>
                      <a:endParaRPr lang="en-IE" dirty="0"/>
                    </a:p>
                  </a:txBody>
                  <a:tcPr/>
                </a:tc>
              </a:tr>
              <a:tr h="370840">
                <a:tc>
                  <a:txBody>
                    <a:bodyPr/>
                    <a:lstStyle/>
                    <a:p>
                      <a:r>
                        <a:rPr lang="en-IE" b="1" dirty="0" smtClean="0"/>
                        <a:t>Q1 </a:t>
                      </a:r>
                      <a:r>
                        <a:rPr lang="en-IE" dirty="0" smtClean="0"/>
                        <a:t>CEO Roundtable, 22</a:t>
                      </a:r>
                      <a:r>
                        <a:rPr lang="en-IE" baseline="30000" dirty="0" smtClean="0"/>
                        <a:t>nd</a:t>
                      </a:r>
                      <a:r>
                        <a:rPr lang="en-IE" dirty="0" smtClean="0"/>
                        <a:t> Feb</a:t>
                      </a:r>
                      <a:endParaRPr lang="en-IE" dirty="0"/>
                    </a:p>
                  </a:txBody>
                  <a:tcPr/>
                </a:tc>
                <a:tc>
                  <a:txBody>
                    <a:bodyPr/>
                    <a:lstStyle/>
                    <a:p>
                      <a:r>
                        <a:rPr lang="en-IE" dirty="0" smtClean="0"/>
                        <a:t>Review of:  2018 Plan and draft external communications Plan  </a:t>
                      </a:r>
                      <a:endParaRPr lang="en-IE" dirty="0"/>
                    </a:p>
                  </a:txBody>
                  <a:tcPr/>
                </a:tc>
              </a:tr>
              <a:tr h="370840">
                <a:tc>
                  <a:txBody>
                    <a:bodyPr/>
                    <a:lstStyle/>
                    <a:p>
                      <a:r>
                        <a:rPr lang="en-IE" b="1" dirty="0" smtClean="0"/>
                        <a:t>Q2 </a:t>
                      </a:r>
                      <a:r>
                        <a:rPr lang="en-IE" dirty="0" smtClean="0"/>
                        <a:t>CEO Roundtable, 17</a:t>
                      </a:r>
                      <a:r>
                        <a:rPr lang="en-IE" baseline="30000" dirty="0" smtClean="0"/>
                        <a:t>th</a:t>
                      </a:r>
                      <a:r>
                        <a:rPr lang="en-IE" dirty="0" smtClean="0"/>
                        <a:t> May</a:t>
                      </a:r>
                    </a:p>
                    <a:p>
                      <a:r>
                        <a:rPr lang="en-IE" dirty="0" smtClean="0"/>
                        <a:t>4:30 pm – 6:30pm, </a:t>
                      </a:r>
                      <a:r>
                        <a:rPr lang="en-IE" dirty="0" err="1" smtClean="0"/>
                        <a:t>Merrion</a:t>
                      </a:r>
                      <a:r>
                        <a:rPr lang="en-IE" dirty="0" smtClean="0"/>
                        <a:t> Hotel </a:t>
                      </a:r>
                      <a:endParaRPr lang="en-IE" dirty="0"/>
                    </a:p>
                  </a:txBody>
                  <a:tcPr/>
                </a:tc>
                <a:tc>
                  <a:txBody>
                    <a:bodyPr/>
                    <a:lstStyle/>
                    <a:p>
                      <a:r>
                        <a:rPr lang="en-IE" dirty="0" smtClean="0"/>
                        <a:t>Review of: Draft position papers on social inclusion and Worker of the Future;  Pledge sign-up rate and the programme for the B2B Platform</a:t>
                      </a:r>
                      <a:endParaRPr lang="en-IE" dirty="0"/>
                    </a:p>
                  </a:txBody>
                  <a:tcPr/>
                </a:tc>
              </a:tr>
              <a:tr h="370840">
                <a:tc>
                  <a:txBody>
                    <a:bodyPr/>
                    <a:lstStyle/>
                    <a:p>
                      <a:r>
                        <a:rPr lang="en-IE" b="1" dirty="0" smtClean="0"/>
                        <a:t>Q2 </a:t>
                      </a:r>
                      <a:r>
                        <a:rPr lang="en-IE" dirty="0" smtClean="0"/>
                        <a:t>BITCI Members CEO Reception, 17</a:t>
                      </a:r>
                      <a:r>
                        <a:rPr lang="en-IE" baseline="30000" dirty="0" smtClean="0"/>
                        <a:t>th</a:t>
                      </a:r>
                      <a:r>
                        <a:rPr lang="en-IE" dirty="0" smtClean="0"/>
                        <a:t> May </a:t>
                      </a:r>
                    </a:p>
                    <a:p>
                      <a:r>
                        <a:rPr lang="en-IE" dirty="0" err="1" smtClean="0"/>
                        <a:t>Merrion</a:t>
                      </a:r>
                      <a:r>
                        <a:rPr lang="en-IE" dirty="0" smtClean="0"/>
                        <a:t> Hotel </a:t>
                      </a:r>
                      <a:endParaRPr lang="en-IE" dirty="0"/>
                    </a:p>
                  </a:txBody>
                  <a:tcPr/>
                </a:tc>
                <a:tc>
                  <a:txBody>
                    <a:bodyPr/>
                    <a:lstStyle/>
                    <a:p>
                      <a:r>
                        <a:rPr lang="en-IE" dirty="0" smtClean="0"/>
                        <a:t>Launch/communications on Leaders’ Group</a:t>
                      </a:r>
                      <a:endParaRPr lang="en-IE" dirty="0"/>
                    </a:p>
                  </a:txBody>
                  <a:tcPr/>
                </a:tc>
              </a:tr>
              <a:tr h="370840">
                <a:tc>
                  <a:txBody>
                    <a:bodyPr/>
                    <a:lstStyle/>
                    <a:p>
                      <a:r>
                        <a:rPr lang="en-IE" b="1" dirty="0" smtClean="0"/>
                        <a:t>Q3</a:t>
                      </a:r>
                      <a:r>
                        <a:rPr lang="en-IE" dirty="0" smtClean="0"/>
                        <a:t> CEO Roundtable, 6</a:t>
                      </a:r>
                      <a:r>
                        <a:rPr lang="en-IE" baseline="30000" dirty="0" smtClean="0"/>
                        <a:t>th</a:t>
                      </a:r>
                      <a:r>
                        <a:rPr lang="en-IE" dirty="0" smtClean="0"/>
                        <a:t> Sept</a:t>
                      </a:r>
                    </a:p>
                    <a:p>
                      <a:r>
                        <a:rPr lang="en-IE" dirty="0" smtClean="0"/>
                        <a:t>8am to 10am (provisional date and venue tbc) </a:t>
                      </a:r>
                      <a:endParaRPr lang="en-IE" dirty="0"/>
                    </a:p>
                  </a:txBody>
                  <a:tcPr/>
                </a:tc>
                <a:tc>
                  <a:txBody>
                    <a:bodyPr/>
                    <a:lstStyle/>
                    <a:p>
                      <a:r>
                        <a:rPr lang="en-IE" dirty="0" smtClean="0"/>
                        <a:t>Review of:  Statements of intent &amp; action as part of the position papers for publication; update on Pledge &amp; B2B Platform take-up rate and scaling </a:t>
                      </a:r>
                      <a:endParaRPr lang="en-IE" dirty="0"/>
                    </a:p>
                  </a:txBody>
                  <a:tcPr/>
                </a:tc>
              </a:tr>
              <a:tr h="370840">
                <a:tc>
                  <a:txBody>
                    <a:bodyPr/>
                    <a:lstStyle/>
                    <a:p>
                      <a:r>
                        <a:rPr lang="en-IE" b="1" dirty="0" smtClean="0"/>
                        <a:t>Q4</a:t>
                      </a:r>
                      <a:r>
                        <a:rPr lang="en-IE" dirty="0" smtClean="0"/>
                        <a:t> Responsible Business CEO Breakfast, Oct Date &amp; venue TBC  </a:t>
                      </a:r>
                      <a:endParaRPr lang="en-IE" dirty="0"/>
                    </a:p>
                  </a:txBody>
                  <a:tcPr/>
                </a:tc>
                <a:tc>
                  <a:txBody>
                    <a:bodyPr/>
                    <a:lstStyle/>
                    <a:p>
                      <a:r>
                        <a:rPr lang="en-IE" dirty="0" smtClean="0"/>
                        <a:t>Opportunity to communicate on Leaders’ Group </a:t>
                      </a:r>
                    </a:p>
                    <a:p>
                      <a:endParaRPr lang="en-IE" dirty="0"/>
                    </a:p>
                  </a:txBody>
                  <a:tcPr/>
                </a:tc>
              </a:tr>
              <a:tr h="370840">
                <a:tc>
                  <a:txBody>
                    <a:bodyPr/>
                    <a:lstStyle/>
                    <a:p>
                      <a:r>
                        <a:rPr lang="en-IE" b="1" dirty="0" smtClean="0"/>
                        <a:t>Q4 </a:t>
                      </a:r>
                      <a:r>
                        <a:rPr lang="en-IE" dirty="0" smtClean="0"/>
                        <a:t>CEO Roundtable 6</a:t>
                      </a:r>
                      <a:r>
                        <a:rPr lang="en-IE" baseline="30000" dirty="0" smtClean="0"/>
                        <a:t>th</a:t>
                      </a:r>
                      <a:r>
                        <a:rPr lang="en-IE" dirty="0" smtClean="0"/>
                        <a:t> December  </a:t>
                      </a:r>
                    </a:p>
                    <a:p>
                      <a:r>
                        <a:rPr lang="en-IE" dirty="0" smtClean="0"/>
                        <a:t>8am to 10am (Dublin)</a:t>
                      </a:r>
                      <a:endParaRPr lang="en-IE" dirty="0"/>
                    </a:p>
                  </a:txBody>
                  <a:tcPr/>
                </a:tc>
                <a:tc>
                  <a:txBody>
                    <a:bodyPr/>
                    <a:lstStyle/>
                    <a:p>
                      <a:r>
                        <a:rPr lang="en-IE" dirty="0" smtClean="0"/>
                        <a:t>Review of:  2018 impacts;  draft 2019/2020 Plan  </a:t>
                      </a:r>
                      <a:endParaRPr lang="en-IE"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1509808264"/>
      </p:ext>
    </p:extLst>
  </p:cSld>
  <p:clrMapOvr>
    <a:masterClrMapping/>
  </p:clrMapOvr>
  <mc:AlternateContent xmlns:mc="http://schemas.openxmlformats.org/markup-compatibility/2006" xmlns:p14="http://schemas.microsoft.com/office/powerpoint/2010/main">
    <mc:Choice Requires="p14">
      <p:transition spd="slow" p14:dur="2000" advTm="77774"/>
    </mc:Choice>
    <mc:Fallback xmlns="">
      <p:transition spd="slow" advTm="7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0287000" cy="1143000"/>
          </a:xfrm>
        </p:spPr>
        <p:txBody>
          <a:bodyPr>
            <a:noAutofit/>
          </a:bodyPr>
          <a:lstStyle/>
          <a:p>
            <a:r>
              <a:rPr lang="en-IE" sz="2400" dirty="0" smtClean="0"/>
              <a:t>During 2018, the UCD Centre for Business &amp; Society (</a:t>
            </a:r>
            <a:r>
              <a:rPr lang="en-IE" sz="2400" dirty="0" err="1" smtClean="0"/>
              <a:t>CeBaS</a:t>
            </a:r>
            <a:r>
              <a:rPr lang="en-IE" sz="2400" dirty="0" smtClean="0"/>
              <a:t>) will be maintained as knowledge partner with inputs to date as follows: </a:t>
            </a:r>
            <a:endParaRPr lang="en-IE" sz="2400" dirty="0"/>
          </a:p>
        </p:txBody>
      </p:sp>
      <p:sp>
        <p:nvSpPr>
          <p:cNvPr id="3" name="Content Placeholder 2"/>
          <p:cNvSpPr>
            <a:spLocks noGrp="1"/>
          </p:cNvSpPr>
          <p:nvPr>
            <p:ph idx="1"/>
          </p:nvPr>
        </p:nvSpPr>
        <p:spPr>
          <a:xfrm>
            <a:off x="514350" y="1700808"/>
            <a:ext cx="9258300" cy="4752528"/>
          </a:xfrm>
        </p:spPr>
        <p:txBody>
          <a:bodyPr>
            <a:normAutofit fontScale="62500" lnSpcReduction="20000"/>
          </a:bodyPr>
          <a:lstStyle/>
          <a:p>
            <a:r>
              <a:rPr lang="en-GB" dirty="0"/>
              <a:t>Transition to the Low-carbon Economy</a:t>
            </a:r>
          </a:p>
          <a:p>
            <a:pPr lvl="1"/>
            <a:r>
              <a:rPr lang="en-GB" dirty="0"/>
              <a:t>Academic advisor – Dr </a:t>
            </a:r>
            <a:r>
              <a:rPr lang="en-GB" dirty="0" err="1"/>
              <a:t>Geertje</a:t>
            </a:r>
            <a:r>
              <a:rPr lang="en-GB" dirty="0"/>
              <a:t> </a:t>
            </a:r>
            <a:r>
              <a:rPr lang="en-GB" dirty="0" err="1"/>
              <a:t>Schuitema</a:t>
            </a:r>
            <a:r>
              <a:rPr lang="en-GB" dirty="0"/>
              <a:t>, UCD Energy Institute &amp; UCD School of Business</a:t>
            </a:r>
          </a:p>
          <a:p>
            <a:pPr lvl="1"/>
            <a:r>
              <a:rPr lang="en-GB" dirty="0"/>
              <a:t>Review of Low-carbon Pledge by UCD Energy Institute</a:t>
            </a:r>
          </a:p>
          <a:p>
            <a:pPr lvl="1"/>
            <a:r>
              <a:rPr lang="en-GB" dirty="0"/>
              <a:t>Review of international best practice on carbon targets</a:t>
            </a:r>
          </a:p>
          <a:p>
            <a:r>
              <a:rPr lang="en-GB" dirty="0"/>
              <a:t>Worker of the Future</a:t>
            </a:r>
          </a:p>
          <a:p>
            <a:pPr lvl="1"/>
            <a:r>
              <a:rPr lang="en-GB" dirty="0"/>
              <a:t>Academic advisor – Dr Colm McLaughlin, UCD School of Business</a:t>
            </a:r>
          </a:p>
          <a:p>
            <a:pPr lvl="1"/>
            <a:r>
              <a:rPr lang="en-GB" dirty="0"/>
              <a:t>Development and review of Gig Economy survey</a:t>
            </a:r>
          </a:p>
          <a:p>
            <a:pPr lvl="1"/>
            <a:r>
              <a:rPr lang="en-GB" dirty="0"/>
              <a:t>In discussion with MSc International Management students to work on Worker of the Future project March – August 2018</a:t>
            </a:r>
          </a:p>
          <a:p>
            <a:r>
              <a:rPr lang="en-GB" dirty="0"/>
              <a:t>Social Cohesion and Inclusion</a:t>
            </a:r>
          </a:p>
          <a:p>
            <a:pPr lvl="1"/>
            <a:r>
              <a:rPr lang="en-GB" dirty="0"/>
              <a:t>Academic advisor – Dr Margaret </a:t>
            </a:r>
            <a:r>
              <a:rPr lang="en-GB" dirty="0" err="1"/>
              <a:t>Crean</a:t>
            </a:r>
            <a:r>
              <a:rPr lang="en-GB" dirty="0"/>
              <a:t>, UCD School of Education</a:t>
            </a:r>
          </a:p>
          <a:p>
            <a:pPr lvl="1"/>
            <a:r>
              <a:rPr lang="en-GB" dirty="0"/>
              <a:t>Presentation </a:t>
            </a:r>
            <a:r>
              <a:rPr lang="en-GB" dirty="0" smtClean="0"/>
              <a:t>on individual and structural approaches </a:t>
            </a:r>
            <a:r>
              <a:rPr lang="en-GB" dirty="0"/>
              <a:t>to inequality and </a:t>
            </a:r>
            <a:r>
              <a:rPr lang="en-GB" dirty="0" smtClean="0"/>
              <a:t>education</a:t>
            </a:r>
            <a:endParaRPr lang="en-GB" dirty="0"/>
          </a:p>
          <a:p>
            <a:pPr lvl="1"/>
            <a:r>
              <a:rPr lang="en-GB" dirty="0"/>
              <a:t>Development of best practice survey</a:t>
            </a:r>
          </a:p>
          <a:p>
            <a:r>
              <a:rPr lang="en-GB" dirty="0"/>
              <a:t>Integration and support</a:t>
            </a:r>
          </a:p>
          <a:p>
            <a:pPr lvl="1"/>
            <a:r>
              <a:rPr lang="en-GB" dirty="0"/>
              <a:t>Dr Aideen O’Dochartaigh, Research Co-ordinator, BITC/UCD School of Business</a:t>
            </a:r>
          </a:p>
          <a:p>
            <a:pPr lvl="1"/>
            <a:r>
              <a:rPr lang="en-GB" dirty="0"/>
              <a:t>Baseline research, risk analysis, liaison with external stakeholders</a:t>
            </a:r>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595324110"/>
      </p:ext>
    </p:extLst>
  </p:cSld>
  <p:clrMapOvr>
    <a:masterClrMapping/>
  </p:clrMapOvr>
  <mc:AlternateContent xmlns:mc="http://schemas.openxmlformats.org/markup-compatibility/2006" xmlns:p14="http://schemas.microsoft.com/office/powerpoint/2010/main">
    <mc:Choice Requires="p14">
      <p:transition spd="slow" p14:dur="2000" advTm="60305"/>
    </mc:Choice>
    <mc:Fallback xmlns="">
      <p:transition spd="slow" advTm="6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5"/>
          <a:srcRect/>
          <a:stretch/>
        </p:blipFill>
        <p:spPr bwMode="auto">
          <a:xfrm>
            <a:off x="5438181" y="1293464"/>
            <a:ext cx="1058952" cy="614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Image result for bank of ireland"/>
          <p:cNvSpPr>
            <a:spLocks noChangeAspect="1" noChangeArrowheads="1"/>
          </p:cNvSpPr>
          <p:nvPr/>
        </p:nvSpPr>
        <p:spPr bwMode="auto">
          <a:xfrm>
            <a:off x="175022" y="-144463"/>
            <a:ext cx="3429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IE">
              <a:solidFill>
                <a:prstClr val="black"/>
              </a:solidFill>
            </a:endParaRPr>
          </a:p>
        </p:txBody>
      </p:sp>
      <p:pic>
        <p:nvPicPr>
          <p:cNvPr id="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48" y="2276872"/>
            <a:ext cx="1732454" cy="85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9848" y="2675261"/>
            <a:ext cx="895697" cy="23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7007" y="2492943"/>
            <a:ext cx="2037773" cy="58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1546" y="2571759"/>
            <a:ext cx="827359" cy="44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6033" y="2615897"/>
            <a:ext cx="554986" cy="51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32876" y="3221953"/>
            <a:ext cx="1614282" cy="57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66872" y="3133203"/>
            <a:ext cx="1500319" cy="66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35894" y="3248515"/>
            <a:ext cx="1560196" cy="43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10" y="4119910"/>
            <a:ext cx="1593330" cy="52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85955" y="4094791"/>
            <a:ext cx="771716" cy="53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99207" y="4220483"/>
            <a:ext cx="926925" cy="49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5"/>
          <p:cNvPicPr>
            <a:picLocks noChangeAspect="1" noChangeArrowheads="1"/>
          </p:cNvPicPr>
          <p:nvPr/>
        </p:nvPicPr>
        <p:blipFill rotWithShape="1">
          <a:blip r:embed="rId17">
            <a:extLst>
              <a:ext uri="{28A0092B-C50C-407E-A947-70E740481C1C}">
                <a14:useLocalDpi xmlns:a14="http://schemas.microsoft.com/office/drawing/2010/main" val="0"/>
              </a:ext>
            </a:extLst>
          </a:blip>
          <a:srcRect t="17804"/>
          <a:stretch/>
        </p:blipFill>
        <p:spPr bwMode="auto">
          <a:xfrm>
            <a:off x="2155415" y="4034488"/>
            <a:ext cx="1508979" cy="82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96426" y="5100969"/>
            <a:ext cx="1778094" cy="20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85214" y="4864299"/>
            <a:ext cx="1397996" cy="70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28547" y="3296070"/>
            <a:ext cx="1232493" cy="57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03915" y="6128472"/>
            <a:ext cx="1145255" cy="45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2985" y="3353837"/>
            <a:ext cx="1357113" cy="31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8" descr="H:\Marketing Communications\MEMBERSHIP\Current Members\Member Company Logos inc Member Slide\BITCI Member Logos\Current Members\Leader\Transdev\Logo_transdev_baseline_UK_RVB.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99632" y="4906837"/>
            <a:ext cx="1699057" cy="55137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MST\Business Working Responsibly\Legal documents\Logos, BWR paper etc\Logos etc\Mark logo - for BITCI promotional use\Mark_logo.jpe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47182" y="160341"/>
            <a:ext cx="3130899" cy="11009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7" descr="PWC Logo.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0476" y="4692223"/>
            <a:ext cx="1640691" cy="100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B:\Marketing Communications\Member Company Logos\BITCI Member Logos\Current Members\STANDARD\PM Group\PM_Group_Logo (web).jp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7796" t="14070" r="6188" b="18471"/>
          <a:stretch/>
        </p:blipFill>
        <p:spPr bwMode="auto">
          <a:xfrm>
            <a:off x="273849" y="5940416"/>
            <a:ext cx="1071044" cy="74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3" descr="Sodexo new"/>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5055" y="6143815"/>
            <a:ext cx="156090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Image result for sse"/>
          <p:cNvSpPr>
            <a:spLocks noChangeAspect="1" noChangeArrowheads="1"/>
          </p:cNvSpPr>
          <p:nvPr/>
        </p:nvSpPr>
        <p:spPr bwMode="auto">
          <a:xfrm>
            <a:off x="346472" y="7984"/>
            <a:ext cx="3429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IE">
              <a:solidFill>
                <a:prstClr val="black"/>
              </a:solidFill>
              <a:latin typeface="Arial" pitchFamily="34" charset="0"/>
            </a:endParaRPr>
          </a:p>
        </p:txBody>
      </p:sp>
      <p:sp>
        <p:nvSpPr>
          <p:cNvPr id="5" name="AutoShape 4" descr="Image result for sse"/>
          <p:cNvSpPr>
            <a:spLocks noChangeAspect="1" noChangeArrowheads="1"/>
          </p:cNvSpPr>
          <p:nvPr/>
        </p:nvSpPr>
        <p:spPr bwMode="auto">
          <a:xfrm>
            <a:off x="517922" y="160384"/>
            <a:ext cx="3429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IE">
              <a:solidFill>
                <a:prstClr val="black"/>
              </a:solidFill>
              <a:latin typeface="Arial" pitchFamily="34" charset="0"/>
            </a:endParaRPr>
          </a:p>
        </p:txBody>
      </p:sp>
      <p:sp>
        <p:nvSpPr>
          <p:cNvPr id="6" name="AutoShape 6" descr="Image result for sse"/>
          <p:cNvSpPr>
            <a:spLocks noChangeAspect="1" noChangeArrowheads="1"/>
          </p:cNvSpPr>
          <p:nvPr/>
        </p:nvSpPr>
        <p:spPr bwMode="auto">
          <a:xfrm>
            <a:off x="689372" y="312741"/>
            <a:ext cx="3429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IE">
              <a:solidFill>
                <a:prstClr val="black"/>
              </a:solidFill>
              <a:latin typeface="Arial" pitchFamily="34" charset="0"/>
            </a:endParaRPr>
          </a:p>
        </p:txBody>
      </p:sp>
      <p:pic>
        <p:nvPicPr>
          <p:cNvPr id="1032" name="Picture 8" descr="C:\Users\emccarthy.BITC\AppData\Local\Microsoft\Windows\Temporary Internet Files\Content.Outlook\EYVH0L5B\SSE_Logo.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546242" y="6142632"/>
            <a:ext cx="1193799" cy="4990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155391" y="2675262"/>
            <a:ext cx="1772975" cy="23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636451" y="4160723"/>
            <a:ext cx="1527762" cy="485812"/>
          </a:xfrm>
          <a:prstGeom prst="rect">
            <a:avLst/>
          </a:prstGeom>
        </p:spPr>
      </p:pic>
      <p:pic>
        <p:nvPicPr>
          <p:cNvPr id="45" name="Picture 3" descr="C:\Users\lotoole\AppData\Local\Microsoft\Windows\Temporary Internet Files\Content.Outlook\5RUXVMGF\Northen Trust (2).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r="19148"/>
          <a:stretch/>
        </p:blipFill>
        <p:spPr bwMode="auto">
          <a:xfrm>
            <a:off x="8289976" y="4160161"/>
            <a:ext cx="1911601" cy="48637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742343" y="4961478"/>
            <a:ext cx="927372" cy="588672"/>
          </a:xfrm>
          <a:prstGeom prst="rect">
            <a:avLst/>
          </a:prstGeom>
        </p:spPr>
      </p:pic>
      <p:pic>
        <p:nvPicPr>
          <p:cNvPr id="1027" name="Picture 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676547" y="3235826"/>
            <a:ext cx="1130225" cy="63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Title 3"/>
          <p:cNvSpPr>
            <a:spLocks noGrp="1"/>
          </p:cNvSpPr>
          <p:nvPr>
            <p:ph type="title"/>
          </p:nvPr>
        </p:nvSpPr>
        <p:spPr>
          <a:xfrm>
            <a:off x="120948" y="1600525"/>
            <a:ext cx="9865484" cy="566936"/>
          </a:xfrm>
          <a:ln>
            <a:headEnd/>
            <a:tailEn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noAutofit/>
          </a:bodyPr>
          <a:lstStyle/>
          <a:p>
            <a:pPr eaLnBrk="0" fontAlgn="base" hangingPunct="0">
              <a:spcAft>
                <a:spcPct val="0"/>
              </a:spcAft>
            </a:pPr>
            <a:r>
              <a:rPr lang="en-IE" sz="2400" dirty="0" smtClean="0">
                <a:solidFill>
                  <a:srgbClr val="660033"/>
                </a:solidFill>
              </a:rPr>
              <a:t>To date members participating in the Leaders’ Group include: </a:t>
            </a:r>
            <a:endParaRPr lang="en-IE" sz="2400" dirty="0">
              <a:solidFill>
                <a:srgbClr val="660033"/>
              </a:solidFill>
            </a:endParaRPr>
          </a:p>
        </p:txBody>
      </p:sp>
      <p:sp>
        <p:nvSpPr>
          <p:cNvPr id="8" name="TextBox 7"/>
          <p:cNvSpPr txBox="1"/>
          <p:nvPr/>
        </p:nvSpPr>
        <p:spPr>
          <a:xfrm>
            <a:off x="40477" y="5571062"/>
            <a:ext cx="65959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E" i="1" dirty="0" smtClean="0"/>
              <a:t>Companies newly certified to the Mark and reviewing participation: </a:t>
            </a:r>
            <a:endParaRPr lang="en-IE" i="1" dirty="0"/>
          </a:p>
        </p:txBody>
      </p:sp>
      <p:sp>
        <p:nvSpPr>
          <p:cNvPr id="9" name="TextBox 8"/>
          <p:cNvSpPr txBox="1"/>
          <p:nvPr/>
        </p:nvSpPr>
        <p:spPr>
          <a:xfrm>
            <a:off x="7734888" y="5987020"/>
            <a:ext cx="2466664"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E" sz="1400" i="1" dirty="0" smtClean="0"/>
              <a:t>Please note Intel and Ricoh are Mark certified and not participating at this time</a:t>
            </a:r>
            <a:endParaRPr lang="en-IE" sz="1400"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9461500" y="6032500"/>
            <a:ext cx="609600" cy="609600"/>
          </a:xfrm>
          <a:prstGeom prst="rect">
            <a:avLst/>
          </a:prstGeom>
        </p:spPr>
      </p:pic>
    </p:spTree>
    <p:extLst>
      <p:ext uri="{BB962C8B-B14F-4D97-AF65-F5344CB8AC3E}">
        <p14:creationId xmlns:p14="http://schemas.microsoft.com/office/powerpoint/2010/main" val="2687580251"/>
      </p:ext>
    </p:extLst>
  </p:cSld>
  <p:clrMapOvr>
    <a:masterClrMapping/>
  </p:clrMapOvr>
  <p:transition spd="med" advTm="19152">
    <p:dissolv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5458</TotalTime>
  <Words>1754</Words>
  <Application>Microsoft Office PowerPoint</Application>
  <PresentationFormat>35mm Slides</PresentationFormat>
  <Paragraphs>218</Paragraphs>
  <Slides>24</Slides>
  <Notes>4</Notes>
  <HiddenSlides>0</HiddenSlides>
  <MMClips>24</MMClips>
  <ScaleCrop>false</ScaleCrop>
  <HeadingPairs>
    <vt:vector size="4" baseType="variant">
      <vt:variant>
        <vt:lpstr>Theme</vt:lpstr>
      </vt:variant>
      <vt:variant>
        <vt:i4>7</vt:i4>
      </vt:variant>
      <vt:variant>
        <vt:lpstr>Slide Titles</vt:lpstr>
      </vt:variant>
      <vt:variant>
        <vt:i4>24</vt:i4>
      </vt:variant>
    </vt:vector>
  </HeadingPairs>
  <TitlesOfParts>
    <vt:vector size="31" baseType="lpstr">
      <vt:lpstr>Office Theme</vt:lpstr>
      <vt:lpstr>1_Office Theme</vt:lpstr>
      <vt:lpstr>5_Office Theme</vt:lpstr>
      <vt:lpstr>4_Office Theme</vt:lpstr>
      <vt:lpstr>6_Office Theme</vt:lpstr>
      <vt:lpstr>2_Office Theme</vt:lpstr>
      <vt:lpstr>3_Office Theme</vt:lpstr>
      <vt:lpstr>BITCI Leaders’ Group  Update webinar  7th March 2018</vt:lpstr>
      <vt:lpstr>Agenda</vt:lpstr>
      <vt:lpstr>Following Roundtable, priorities in brief</vt:lpstr>
      <vt:lpstr>2018 - An Overview </vt:lpstr>
      <vt:lpstr>The Leaders’ Group will publish strategic leadership statements on the three areas of collective challenge and action </vt:lpstr>
      <vt:lpstr>Underpinning these leadership statements, the Leaders’ Group will mobilise and organise for collective action.  The main mechanisms are as follows: </vt:lpstr>
      <vt:lpstr>Timelines:   Presently the key dates are the CEO Roundtables and BITCI CEO events</vt:lpstr>
      <vt:lpstr>During 2018, the UCD Centre for Business &amp; Society (CeBaS) will be maintained as knowledge partner with inputs to date as follows: </vt:lpstr>
      <vt:lpstr>To date members participating in the Leaders’ Group include: </vt:lpstr>
      <vt:lpstr>Progress Reports from sub-groups </vt:lpstr>
      <vt:lpstr>Transition to the Low Carbon Economy   Chaired by </vt:lpstr>
      <vt:lpstr>Companies Signed Up to the Pledge</vt:lpstr>
      <vt:lpstr>B2B Platform – Initiated  </vt:lpstr>
      <vt:lpstr>Social Cohesion &amp; Inclusion  Chaired by  </vt:lpstr>
      <vt:lpstr>Action Plan</vt:lpstr>
      <vt:lpstr>Next steps </vt:lpstr>
      <vt:lpstr>Worker of the Future   Chaired by  </vt:lpstr>
      <vt:lpstr>Introduction – focus to date </vt:lpstr>
      <vt:lpstr>Initial Findings </vt:lpstr>
      <vt:lpstr>Next steps </vt:lpstr>
      <vt:lpstr>To conclude</vt:lpstr>
      <vt:lpstr>Following Roundtable, priorities in brief</vt:lpstr>
      <vt:lpstr>PowerPoint Presentation</vt:lpstr>
      <vt:lpstr>Contact: Bernadette Phelan Head of Advisory Services e:bphelan@bitc.ie  m: : 087 749 7423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Hamilton</dc:creator>
  <cp:lastModifiedBy>Nick Reynolds</cp:lastModifiedBy>
  <cp:revision>386</cp:revision>
  <cp:lastPrinted>2018-02-20T08:51:14Z</cp:lastPrinted>
  <dcterms:created xsi:type="dcterms:W3CDTF">2016-07-05T10:43:03Z</dcterms:created>
  <dcterms:modified xsi:type="dcterms:W3CDTF">2018-03-28T05:52:53Z</dcterms:modified>
</cp:coreProperties>
</file>