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3" r:id="rId3"/>
    <p:sldMasterId id="2147483695" r:id="rId4"/>
  </p:sldMasterIdLst>
  <p:notesMasterIdLst>
    <p:notesMasterId r:id="rId22"/>
  </p:notesMasterIdLst>
  <p:handoutMasterIdLst>
    <p:handoutMasterId r:id="rId23"/>
  </p:handoutMasterIdLst>
  <p:sldIdLst>
    <p:sldId id="507" r:id="rId5"/>
    <p:sldId id="625" r:id="rId6"/>
    <p:sldId id="595" r:id="rId7"/>
    <p:sldId id="617" r:id="rId8"/>
    <p:sldId id="624" r:id="rId9"/>
    <p:sldId id="602" r:id="rId10"/>
    <p:sldId id="640" r:id="rId11"/>
    <p:sldId id="627" r:id="rId12"/>
    <p:sldId id="628" r:id="rId13"/>
    <p:sldId id="629" r:id="rId14"/>
    <p:sldId id="620" r:id="rId15"/>
    <p:sldId id="633" r:id="rId16"/>
    <p:sldId id="634" r:id="rId17"/>
    <p:sldId id="636" r:id="rId18"/>
    <p:sldId id="616" r:id="rId19"/>
    <p:sldId id="635" r:id="rId20"/>
    <p:sldId id="642"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0883BC-2A7E-4772-80D0-F40809F223D5}">
          <p14:sldIdLst>
            <p14:sldId id="507"/>
            <p14:sldId id="625"/>
            <p14:sldId id="595"/>
            <p14:sldId id="617"/>
            <p14:sldId id="624"/>
            <p14:sldId id="602"/>
            <p14:sldId id="640"/>
            <p14:sldId id="627"/>
            <p14:sldId id="628"/>
            <p14:sldId id="629"/>
            <p14:sldId id="620"/>
            <p14:sldId id="633"/>
            <p14:sldId id="634"/>
            <p14:sldId id="636"/>
            <p14:sldId id="616"/>
            <p14:sldId id="635"/>
            <p14:sldId id="64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7B0314"/>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336" autoAdjust="0"/>
  </p:normalViewPr>
  <p:slideViewPr>
    <p:cSldViewPr>
      <p:cViewPr>
        <p:scale>
          <a:sx n="70" d="100"/>
          <a:sy n="70" d="100"/>
        </p:scale>
        <p:origin x="-2814" y="-10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38BD1D2-9DCE-44B7-8FCA-36C456D088A4}" type="datetimeFigureOut">
              <a:rPr lang="en-IE" smtClean="0"/>
              <a:t>07/03/2018</a:t>
            </a:fld>
            <a:endParaRPr lang="en-I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226B10B-1F16-486F-8089-7AE164483ECC}" type="slidenum">
              <a:rPr lang="en-IE" smtClean="0"/>
              <a:t>‹#›</a:t>
            </a:fld>
            <a:endParaRPr lang="en-IE"/>
          </a:p>
        </p:txBody>
      </p:sp>
    </p:spTree>
    <p:extLst>
      <p:ext uri="{BB962C8B-B14F-4D97-AF65-F5344CB8AC3E}">
        <p14:creationId xmlns:p14="http://schemas.microsoft.com/office/powerpoint/2010/main" val="933671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3C23578-47A1-42E6-8B89-C28B82CD2E60}" type="datetimeFigureOut">
              <a:rPr lang="en-IE" smtClean="0"/>
              <a:t>07/03/2018</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D355849-5AC9-4A13-A97E-B7C0309D1AC0}" type="slidenum">
              <a:rPr lang="en-IE" smtClean="0"/>
              <a:t>‹#›</a:t>
            </a:fld>
            <a:endParaRPr lang="en-IE"/>
          </a:p>
        </p:txBody>
      </p:sp>
    </p:spTree>
    <p:extLst>
      <p:ext uri="{BB962C8B-B14F-4D97-AF65-F5344CB8AC3E}">
        <p14:creationId xmlns:p14="http://schemas.microsoft.com/office/powerpoint/2010/main" val="46338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732A0784-F415-4C8E-899A-F1C12F3F10ED}" type="slidenum">
              <a:rPr lang="en-GB" smtClean="0"/>
              <a:t>1</a:t>
            </a:fld>
            <a:endParaRPr lang="en-GB"/>
          </a:p>
        </p:txBody>
      </p:sp>
    </p:spTree>
    <p:extLst>
      <p:ext uri="{BB962C8B-B14F-4D97-AF65-F5344CB8AC3E}">
        <p14:creationId xmlns:p14="http://schemas.microsoft.com/office/powerpoint/2010/main" val="425948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Don’t highlight international</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13</a:t>
            </a:fld>
            <a:endParaRPr lang="en-IE"/>
          </a:p>
        </p:txBody>
      </p:sp>
    </p:spTree>
    <p:extLst>
      <p:ext uri="{BB962C8B-B14F-4D97-AF65-F5344CB8AC3E}">
        <p14:creationId xmlns:p14="http://schemas.microsoft.com/office/powerpoint/2010/main" val="82335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On carbon-</a:t>
            </a:r>
            <a:r>
              <a:rPr lang="en-IE" dirty="0" err="1" smtClean="0"/>
              <a:t>europe</a:t>
            </a:r>
            <a:r>
              <a:rPr lang="en-IE" dirty="0" smtClean="0"/>
              <a:t> first</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2</a:t>
            </a:fld>
            <a:endParaRPr lang="en-IE"/>
          </a:p>
        </p:txBody>
      </p:sp>
    </p:spTree>
    <p:extLst>
      <p:ext uri="{BB962C8B-B14F-4D97-AF65-F5344CB8AC3E}">
        <p14:creationId xmlns:p14="http://schemas.microsoft.com/office/powerpoint/2010/main" val="226149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The public</a:t>
            </a:r>
            <a:r>
              <a:rPr lang="en-IE" baseline="0" dirty="0" smtClean="0"/>
              <a:t> cares, investors care and your employees care</a:t>
            </a:r>
            <a:endParaRPr lang="en-IE" dirty="0" smtClean="0"/>
          </a:p>
          <a:p>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3</a:t>
            </a:fld>
            <a:endParaRPr lang="en-IE"/>
          </a:p>
        </p:txBody>
      </p:sp>
    </p:spTree>
    <p:extLst>
      <p:ext uri="{BB962C8B-B14F-4D97-AF65-F5344CB8AC3E}">
        <p14:creationId xmlns:p14="http://schemas.microsoft.com/office/powerpoint/2010/main" val="186704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Image on </a:t>
            </a:r>
            <a:r>
              <a:rPr lang="en-IE" dirty="0" err="1" smtClean="0"/>
              <a:t>larry</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4</a:t>
            </a:fld>
            <a:endParaRPr lang="en-IE"/>
          </a:p>
        </p:txBody>
      </p:sp>
    </p:spTree>
    <p:extLst>
      <p:ext uri="{BB962C8B-B14F-4D97-AF65-F5344CB8AC3E}">
        <p14:creationId xmlns:p14="http://schemas.microsoft.com/office/powerpoint/2010/main" val="182808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Government</a:t>
            </a:r>
            <a:r>
              <a:rPr lang="en-IE" baseline="0" dirty="0" smtClean="0"/>
              <a:t> cares</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6</a:t>
            </a:fld>
            <a:endParaRPr lang="en-IE"/>
          </a:p>
        </p:txBody>
      </p:sp>
    </p:spTree>
    <p:extLst>
      <p:ext uri="{BB962C8B-B14F-4D97-AF65-F5344CB8AC3E}">
        <p14:creationId xmlns:p14="http://schemas.microsoft.com/office/powerpoint/2010/main" val="410475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Help each other to</a:t>
            </a:r>
            <a:r>
              <a:rPr lang="en-IE" baseline="0" dirty="0" smtClean="0"/>
              <a:t> reduce their carbon emissions</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solidFill>
                  <a:prstClr val="black"/>
                </a:solidFill>
              </a:rPr>
              <a:pPr/>
              <a:t>9</a:t>
            </a:fld>
            <a:endParaRPr lang="en-IE">
              <a:solidFill>
                <a:prstClr val="black"/>
              </a:solidFill>
            </a:endParaRPr>
          </a:p>
        </p:txBody>
      </p:sp>
    </p:spTree>
    <p:extLst>
      <p:ext uri="{BB962C8B-B14F-4D97-AF65-F5344CB8AC3E}">
        <p14:creationId xmlns:p14="http://schemas.microsoft.com/office/powerpoint/2010/main" val="2008441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IDA</a:t>
            </a:r>
            <a:r>
              <a:rPr lang="en-IE" baseline="0" dirty="0" smtClean="0"/>
              <a:t> right place right time. Wouldn’t it be great to have sustainability on their facts sheet in 2019</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10</a:t>
            </a:fld>
            <a:endParaRPr lang="en-IE"/>
          </a:p>
        </p:txBody>
      </p:sp>
    </p:spTree>
    <p:extLst>
      <p:ext uri="{BB962C8B-B14F-4D97-AF65-F5344CB8AC3E}">
        <p14:creationId xmlns:p14="http://schemas.microsoft.com/office/powerpoint/2010/main" val="61598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CEO plus the company</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11</a:t>
            </a:fld>
            <a:endParaRPr lang="en-IE"/>
          </a:p>
        </p:txBody>
      </p:sp>
    </p:spTree>
    <p:extLst>
      <p:ext uri="{BB962C8B-B14F-4D97-AF65-F5344CB8AC3E}">
        <p14:creationId xmlns:p14="http://schemas.microsoft.com/office/powerpoint/2010/main" val="417633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i="0" kern="1200" dirty="0" smtClean="0">
                <a:solidFill>
                  <a:schemeClr val="tx1"/>
                </a:solidFill>
                <a:effectLst/>
                <a:latin typeface="+mn-lt"/>
                <a:ea typeface="+mn-ea"/>
                <a:cs typeface="+mn-cs"/>
              </a:rPr>
              <a:t> </a:t>
            </a:r>
            <a:r>
              <a:rPr lang="en-IE" sz="1200" b="0" i="0" kern="1200" dirty="0" smtClean="0">
                <a:solidFill>
                  <a:schemeClr val="tx1"/>
                </a:solidFill>
                <a:effectLst/>
                <a:latin typeface="+mn-lt"/>
                <a:ea typeface="+mn-ea"/>
                <a:cs typeface="+mn-cs"/>
              </a:rPr>
              <a:t>80% of millennials want to use a corporate hashtag to share their stories</a:t>
            </a:r>
          </a:p>
          <a:p>
            <a:r>
              <a:rPr lang="en-IE" sz="1200" b="0" i="0" kern="1200" dirty="0" smtClean="0">
                <a:solidFill>
                  <a:schemeClr val="tx1"/>
                </a:solidFill>
                <a:effectLst/>
                <a:latin typeface="+mn-lt"/>
                <a:ea typeface="+mn-ea"/>
                <a:cs typeface="+mn-cs"/>
              </a:rPr>
              <a:t>highlight</a:t>
            </a:r>
            <a:endParaRPr lang="en-IE" dirty="0"/>
          </a:p>
        </p:txBody>
      </p:sp>
      <p:sp>
        <p:nvSpPr>
          <p:cNvPr id="4" name="Slide Number Placeholder 3"/>
          <p:cNvSpPr>
            <a:spLocks noGrp="1"/>
          </p:cNvSpPr>
          <p:nvPr>
            <p:ph type="sldNum" sz="quarter" idx="10"/>
          </p:nvPr>
        </p:nvSpPr>
        <p:spPr/>
        <p:txBody>
          <a:bodyPr/>
          <a:lstStyle/>
          <a:p>
            <a:fld id="{CD355849-5AC9-4A13-A97E-B7C0309D1AC0}" type="slidenum">
              <a:rPr lang="en-IE" smtClean="0"/>
              <a:t>12</a:t>
            </a:fld>
            <a:endParaRPr lang="en-IE"/>
          </a:p>
        </p:txBody>
      </p:sp>
    </p:spTree>
    <p:extLst>
      <p:ext uri="{BB962C8B-B14F-4D97-AF65-F5344CB8AC3E}">
        <p14:creationId xmlns:p14="http://schemas.microsoft.com/office/powerpoint/2010/main" val="2012419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1557034"/>
            <a:ext cx="6264696"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371600" y="4077072"/>
            <a:ext cx="6400800" cy="1561728"/>
          </a:xfrm>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25707630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t>07/03/2018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98680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80"/>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8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t>07/03/2018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09151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79"/>
            <a:ext cx="8229600" cy="778099"/>
          </a:xfrm>
          <a:solidFill>
            <a:srgbClr val="EC098D"/>
          </a:solidFill>
        </p:spPr>
        <p:txBody>
          <a:bodyPr vert="horz" lIns="91440" tIns="45720" rIns="91440" bIns="45720"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p>
        </p:txBody>
      </p:sp>
      <p:sp>
        <p:nvSpPr>
          <p:cNvPr id="6" name="Slide Number Placeholder 5"/>
          <p:cNvSpPr>
            <a:spLocks noGrp="1"/>
          </p:cNvSpPr>
          <p:nvPr>
            <p:ph type="sldNum" sz="quarter" idx="12"/>
          </p:nvPr>
        </p:nvSpPr>
        <p:spPr>
          <a:xfrm>
            <a:off x="6553200" y="6356594"/>
            <a:ext cx="2133600" cy="365125"/>
          </a:xfrm>
          <a:prstGeom prst="rect">
            <a:avLst/>
          </a:prstGeom>
        </p:spPr>
        <p:txBody>
          <a:bodyPr/>
          <a:lstStyle/>
          <a:p>
            <a:fld id="{5579D9C5-5D69-40B8-9B02-35D6B028317B}" type="slidenum">
              <a:rPr lang="en-IE" smtClean="0"/>
              <a:pPr/>
              <a:t>‹#›</a:t>
            </a:fld>
            <a:endParaRPr lang="en-IE"/>
          </a:p>
        </p:txBody>
      </p:sp>
    </p:spTree>
    <p:extLst>
      <p:ext uri="{BB962C8B-B14F-4D97-AF65-F5344CB8AC3E}">
        <p14:creationId xmlns:p14="http://schemas.microsoft.com/office/powerpoint/2010/main" val="1297428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57200" y="1916838"/>
            <a:ext cx="8229600" cy="4209331"/>
          </a:xfrm>
        </p:spPr>
        <p:txBody>
          <a:bodyPr/>
          <a:lstStyle>
            <a:lvl1pPr marL="342900" indent="-342900">
              <a:buClr>
                <a:srgbClr val="863663"/>
              </a:buClr>
              <a:buFont typeface="Arial" panose="020B0604020202020204" pitchFamily="34" charset="0"/>
              <a:buChar char="•"/>
              <a:defRPr/>
            </a:lvl1pPr>
            <a:lvl2pPr marL="742950" indent="-285750">
              <a:buClr>
                <a:srgbClr val="863663"/>
              </a:buClr>
              <a:buFont typeface="Arial" panose="020B0604020202020204" pitchFamily="34" charset="0"/>
              <a:buChar char="•"/>
              <a:defRPr/>
            </a:lvl2pPr>
            <a:lvl3pPr marL="1143000" indent="-228600">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9449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1557034"/>
            <a:ext cx="6264696" cy="2043659"/>
          </a:xfrm>
        </p:spPr>
        <p:txBody>
          <a:bodyPr/>
          <a:lstStyle>
            <a:lvl1pPr>
              <a:defRPr b="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371600" y="4077072"/>
            <a:ext cx="6400800" cy="1561728"/>
          </a:xfrm>
        </p:spPr>
        <p:txBody>
          <a:bodyPr>
            <a:normAutofit/>
          </a:bodyPr>
          <a:lstStyle>
            <a:lvl1pPr marL="0" indent="0" algn="ctr">
              <a:buNone/>
              <a:defRPr sz="28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IE" dirty="0"/>
          </a:p>
        </p:txBody>
      </p:sp>
    </p:spTree>
    <p:extLst>
      <p:ext uri="{BB962C8B-B14F-4D97-AF65-F5344CB8AC3E}">
        <p14:creationId xmlns:p14="http://schemas.microsoft.com/office/powerpoint/2010/main" val="7735565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57200" y="1916838"/>
            <a:ext cx="8229600" cy="4209331"/>
          </a:xfrm>
        </p:spPr>
        <p:txBody>
          <a:bodyPr/>
          <a:lstStyle>
            <a:lvl1pPr marL="342900" indent="-342900">
              <a:buClr>
                <a:srgbClr val="863663"/>
              </a:buClr>
              <a:buFont typeface="Arial" panose="020B0604020202020204" pitchFamily="34" charset="0"/>
              <a:buChar char="•"/>
              <a:defRPr/>
            </a:lvl1pPr>
            <a:lvl2pPr marL="742950" indent="-285750">
              <a:buClr>
                <a:srgbClr val="863663"/>
              </a:buClr>
              <a:buFont typeface="Arial" panose="020B0604020202020204" pitchFamily="34" charset="0"/>
              <a:buChar char="•"/>
              <a:defRPr/>
            </a:lvl2pPr>
            <a:lvl3pPr marL="1143000" indent="-228600">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7945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2492896"/>
            <a:ext cx="82296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850613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11560" y="2537851"/>
            <a:ext cx="6408712" cy="1323439"/>
          </a:xfrm>
          <a:prstGeom prst="rect">
            <a:avLst/>
          </a:prstGeom>
          <a:noFill/>
        </p:spPr>
        <p:txBody>
          <a:bodyPr wrap="square" rtlCol="0">
            <a:spAutoFit/>
          </a:bodyPr>
          <a:lstStyle/>
          <a:p>
            <a:r>
              <a:rPr lang="en-IE" sz="8000" dirty="0" smtClean="0">
                <a:solidFill>
                  <a:prstClr val="white"/>
                </a:solidFill>
                <a:latin typeface="Rockwell" panose="02060603020205020403" pitchFamily="18" charset="0"/>
              </a:rPr>
              <a:t>Thank You</a:t>
            </a:r>
            <a:endParaRPr lang="en-IE" sz="8000" dirty="0">
              <a:solidFill>
                <a:prstClr val="white"/>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7740352" y="4365104"/>
            <a:ext cx="1296144" cy="1033412"/>
          </a:xfrm>
          <a:prstGeom prst="rect">
            <a:avLst/>
          </a:prstGeom>
        </p:spPr>
      </p:pic>
    </p:spTree>
    <p:extLst>
      <p:ext uri="{BB962C8B-B14F-4D97-AF65-F5344CB8AC3E}">
        <p14:creationId xmlns:p14="http://schemas.microsoft.com/office/powerpoint/2010/main" val="260188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7034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1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1526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solidFill>
                  <a:schemeClr val="bg1"/>
                </a:solidFill>
                <a:latin typeface="Rockwell" panose="02060603020205020403" pitchFamily="18"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57200" y="1916838"/>
            <a:ext cx="8229600" cy="4209331"/>
          </a:xfrm>
        </p:spPr>
        <p:txBody>
          <a:bodyPr/>
          <a:lstStyle>
            <a:lvl1pPr marL="342900" indent="-342900">
              <a:buClr>
                <a:srgbClr val="863663"/>
              </a:buClr>
              <a:buFont typeface="Arial" panose="020B0604020202020204" pitchFamily="34" charset="0"/>
              <a:buChar char="•"/>
              <a:defRPr/>
            </a:lvl1pPr>
            <a:lvl2pPr marL="742950" indent="-285750">
              <a:buClr>
                <a:srgbClr val="863663"/>
              </a:buClr>
              <a:buFont typeface="Arial" panose="020B0604020202020204" pitchFamily="34" charset="0"/>
              <a:buChar char="•"/>
              <a:defRPr/>
            </a:lvl2pPr>
            <a:lvl3pPr marL="1143000" indent="-228600">
              <a:buClr>
                <a:srgbClr val="863663"/>
              </a:buClr>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64328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887434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2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55612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13859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02152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80"/>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8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05679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79"/>
            <a:ext cx="8229600" cy="778099"/>
          </a:xfrm>
          <a:solidFill>
            <a:srgbClr val="EC098D"/>
          </a:solidFill>
        </p:spPr>
        <p:txBody>
          <a:bodyPr vert="horz" lIns="91440" tIns="45720" rIns="91440" bIns="45720" rtlCol="0" anchor="ctr">
            <a:normAutofit/>
          </a:bodyPr>
          <a:lstStyle>
            <a:lvl1pPr>
              <a:defRPr lang="en-IE" sz="3200" dirty="0">
                <a:solidFill>
                  <a:schemeClr val="bg1"/>
                </a:solidFill>
                <a:latin typeface="+mn-lt"/>
                <a:cs typeface="Aharoni" pitchFamily="2" charset="-79"/>
              </a:defRPr>
            </a:lvl1pPr>
          </a:lstStyle>
          <a:p>
            <a:pPr marL="0" lvl="0" algn="l"/>
            <a:r>
              <a:rPr lang="en-US" dirty="0"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a:xfrm>
            <a:off x="6553200" y="6356594"/>
            <a:ext cx="2133600" cy="365125"/>
          </a:xfrm>
          <a:prstGeom prst="rect">
            <a:avLst/>
          </a:prstGeom>
        </p:spPr>
        <p:txBody>
          <a:bodyPr/>
          <a:lstStyle/>
          <a:p>
            <a:fld id="{5579D9C5-5D69-40B8-9B02-35D6B028317B}"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0373712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2492896"/>
            <a:ext cx="8229600" cy="1143000"/>
          </a:xfrm>
        </p:spPr>
        <p:txBody>
          <a:bodyPr>
            <a:noAutofit/>
          </a:bodyPr>
          <a:lstStyle>
            <a:lvl1pPr algn="l">
              <a:defRPr sz="4000">
                <a:solidFill>
                  <a:schemeClr val="bg1"/>
                </a:solidFill>
                <a:latin typeface="Rockwell" panose="02060603020205020403" pitchFamily="18" charset="0"/>
              </a:defRPr>
            </a:lvl1pPr>
          </a:lstStyle>
          <a:p>
            <a:r>
              <a:rPr lang="en-US" dirty="0" smtClean="0"/>
              <a:t>Click to edit Master title style</a:t>
            </a:r>
            <a:endParaRPr lang="en-IE" dirty="0"/>
          </a:p>
        </p:txBody>
      </p:sp>
    </p:spTree>
    <p:extLst>
      <p:ext uri="{BB962C8B-B14F-4D97-AF65-F5344CB8AC3E}">
        <p14:creationId xmlns:p14="http://schemas.microsoft.com/office/powerpoint/2010/main" val="121599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11560" y="2537851"/>
            <a:ext cx="6408712" cy="1323439"/>
          </a:xfrm>
          <a:prstGeom prst="rect">
            <a:avLst/>
          </a:prstGeom>
          <a:noFill/>
        </p:spPr>
        <p:txBody>
          <a:bodyPr wrap="square" rtlCol="0">
            <a:spAutoFit/>
          </a:bodyPr>
          <a:lstStyle/>
          <a:p>
            <a:r>
              <a:rPr lang="en-IE" sz="8000" dirty="0" smtClean="0">
                <a:solidFill>
                  <a:schemeClr val="bg1"/>
                </a:solidFill>
                <a:latin typeface="Rockwell" panose="02060603020205020403" pitchFamily="18" charset="0"/>
              </a:rPr>
              <a:t>Thank You</a:t>
            </a:r>
            <a:endParaRPr lang="en-IE" sz="8000" dirty="0">
              <a:solidFill>
                <a:schemeClr val="bg1"/>
              </a:solidFill>
              <a:latin typeface="Rockwell" panose="02060603020205020403" pitchFamily="18" charset="0"/>
            </a:endParaRPr>
          </a:p>
        </p:txBody>
      </p:sp>
      <p:pic>
        <p:nvPicPr>
          <p:cNvPr id="3" name="Picture 2"/>
          <p:cNvPicPr/>
          <p:nvPr userDrawn="1"/>
        </p:nvPicPr>
        <p:blipFill>
          <a:blip r:embed="rId3" cstate="print">
            <a:extLst>
              <a:ext uri="{28A0092B-C50C-407E-A947-70E740481C1C}">
                <a14:useLocalDpi xmlns:a14="http://schemas.microsoft.com/office/drawing/2010/main" val="0"/>
              </a:ext>
            </a:extLst>
          </a:blip>
          <a:stretch>
            <a:fillRect/>
          </a:stretch>
        </p:blipFill>
        <p:spPr>
          <a:xfrm>
            <a:off x="7740352" y="4365104"/>
            <a:ext cx="1296144" cy="1033412"/>
          </a:xfrm>
          <a:prstGeom prst="rect">
            <a:avLst/>
          </a:prstGeom>
        </p:spPr>
      </p:pic>
    </p:spTree>
    <p:extLst>
      <p:ext uri="{BB962C8B-B14F-4D97-AF65-F5344CB8AC3E}">
        <p14:creationId xmlns:p14="http://schemas.microsoft.com/office/powerpoint/2010/main" val="247071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087DD2AF-BCCE-445B-A70D-9568AA88E277}" type="datetimeFigureOut">
              <a:rPr lang="en-IE" smtClean="0"/>
              <a:t>07/03/2018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247218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1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087DD2AF-BCCE-445B-A70D-9568AA88E277}" type="datetimeFigureOut">
              <a:rPr lang="en-IE" smtClean="0"/>
              <a:t>07/03/2018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390414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DD2AF-BCCE-445B-A70D-9568AA88E277}" type="datetimeFigureOut">
              <a:rPr lang="en-IE" smtClean="0"/>
              <a:t>07/03/2018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325429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2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t>07/03/2018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01568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DD2AF-BCCE-445B-A70D-9568AA88E277}" type="datetimeFigureOut">
              <a:rPr lang="en-IE" smtClean="0"/>
              <a:t>07/03/2018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F93713D8-D772-4F4F-A7A9-FB2E725D4736}" type="slidenum">
              <a:rPr lang="en-IE" smtClean="0"/>
              <a:t>‹#›</a:t>
            </a:fld>
            <a:endParaRPr lang="en-IE"/>
          </a:p>
        </p:txBody>
      </p:sp>
    </p:spTree>
    <p:extLst>
      <p:ext uri="{BB962C8B-B14F-4D97-AF65-F5344CB8AC3E}">
        <p14:creationId xmlns:p14="http://schemas.microsoft.com/office/powerpoint/2010/main" val="188712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DD2AF-BCCE-445B-A70D-9568AA88E277}" type="datetimeFigureOut">
              <a:rPr lang="en-IE" smtClean="0"/>
              <a:t>07/03/2018</a:t>
            </a:fld>
            <a:endParaRPr lang="en-IE"/>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713D8-D772-4F4F-A7A9-FB2E725D4736}" type="slidenum">
              <a:rPr lang="en-IE" smtClean="0"/>
              <a:t>‹#›</a:t>
            </a:fld>
            <a:endParaRPr lang="en-IE"/>
          </a:p>
        </p:txBody>
      </p:sp>
    </p:spTree>
    <p:extLst>
      <p:ext uri="{BB962C8B-B14F-4D97-AF65-F5344CB8AC3E}">
        <p14:creationId xmlns:p14="http://schemas.microsoft.com/office/powerpoint/2010/main" val="3633562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2" r:id="rId4"/>
    <p:sldLayoutId id="2147483652" r:id="rId5"/>
    <p:sldLayoutId id="2147483653"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708213592"/>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6" tIns="45718" rIns="91436" bIns="45718"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7"/>
            <a:ext cx="82296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501"/>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6"/>
            <a:fld id="{087DD2AF-BCCE-445B-A70D-9568AA88E277}" type="datetimeFigureOut">
              <a:rPr lang="en-IE" smtClean="0">
                <a:solidFill>
                  <a:prstClr val="black">
                    <a:tint val="75000"/>
                  </a:prstClr>
                </a:solidFill>
              </a:rPr>
              <a:pPr defTabSz="914356"/>
              <a:t>07/03/2018</a:t>
            </a:fld>
            <a:endParaRPr lang="en-IE">
              <a:solidFill>
                <a:prstClr val="black">
                  <a:tint val="75000"/>
                </a:prstClr>
              </a:solidFill>
            </a:endParaRPr>
          </a:p>
        </p:txBody>
      </p:sp>
      <p:sp>
        <p:nvSpPr>
          <p:cNvPr id="5" name="Footer Placeholder 4"/>
          <p:cNvSpPr>
            <a:spLocks noGrp="1"/>
          </p:cNvSpPr>
          <p:nvPr>
            <p:ph type="ftr" sz="quarter" idx="3"/>
          </p:nvPr>
        </p:nvSpPr>
        <p:spPr>
          <a:xfrm>
            <a:off x="3124201" y="6356501"/>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6"/>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501"/>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6"/>
            <a:fld id="{F93713D8-D772-4F4F-A7A9-FB2E725D4736}" type="slidenum">
              <a:rPr lang="en-IE" smtClean="0">
                <a:solidFill>
                  <a:prstClr val="black">
                    <a:tint val="75000"/>
                  </a:prstClr>
                </a:solidFill>
              </a:rPr>
              <a:pPr defTabSz="914356"/>
              <a:t>‹#›</a:t>
            </a:fld>
            <a:endParaRPr lang="en-IE">
              <a:solidFill>
                <a:prstClr val="black">
                  <a:tint val="75000"/>
                </a:prstClr>
              </a:solidFill>
            </a:endParaRPr>
          </a:p>
        </p:txBody>
      </p:sp>
    </p:spTree>
    <p:extLst>
      <p:ext uri="{BB962C8B-B14F-4D97-AF65-F5344CB8AC3E}">
        <p14:creationId xmlns:p14="http://schemas.microsoft.com/office/powerpoint/2010/main" val="3633562677"/>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5" indent="-285736" algn="l" defTabSz="91435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5" indent="-228589" algn="l" defTabSz="9143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3"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01"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9"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7"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35"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14" indent="-228589" algn="l" defTabSz="91435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4" algn="l" defTabSz="914356" rtl="0" eaLnBrk="1" latinLnBrk="0" hangingPunct="1">
        <a:defRPr sz="1800" kern="1200">
          <a:solidFill>
            <a:schemeClr val="tx1"/>
          </a:solidFill>
          <a:latin typeface="+mn-lt"/>
          <a:ea typeface="+mn-ea"/>
          <a:cs typeface="+mn-cs"/>
        </a:defRPr>
      </a:lvl4pPr>
      <a:lvl5pPr marL="1828712" algn="l" defTabSz="914356" rtl="0" eaLnBrk="1" latinLnBrk="0" hangingPunct="1">
        <a:defRPr sz="1800" kern="1200">
          <a:solidFill>
            <a:schemeClr val="tx1"/>
          </a:solidFill>
          <a:latin typeface="+mn-lt"/>
          <a:ea typeface="+mn-ea"/>
          <a:cs typeface="+mn-cs"/>
        </a:defRPr>
      </a:lvl5pPr>
      <a:lvl6pPr marL="2285890" algn="l" defTabSz="914356" rtl="0" eaLnBrk="1" latinLnBrk="0" hangingPunct="1">
        <a:defRPr sz="1800" kern="1200">
          <a:solidFill>
            <a:schemeClr val="tx1"/>
          </a:solidFill>
          <a:latin typeface="+mn-lt"/>
          <a:ea typeface="+mn-ea"/>
          <a:cs typeface="+mn-cs"/>
        </a:defRPr>
      </a:lvl6pPr>
      <a:lvl7pPr marL="2743068" algn="l" defTabSz="914356" rtl="0" eaLnBrk="1" latinLnBrk="0" hangingPunct="1">
        <a:defRPr sz="1800" kern="1200">
          <a:solidFill>
            <a:schemeClr val="tx1"/>
          </a:solidFill>
          <a:latin typeface="+mn-lt"/>
          <a:ea typeface="+mn-ea"/>
          <a:cs typeface="+mn-cs"/>
        </a:defRPr>
      </a:lvl7pPr>
      <a:lvl8pPr marL="3200247" algn="l" defTabSz="914356" rtl="0" eaLnBrk="1" latinLnBrk="0" hangingPunct="1">
        <a:defRPr sz="1800" kern="1200">
          <a:solidFill>
            <a:schemeClr val="tx1"/>
          </a:solidFill>
          <a:latin typeface="+mn-lt"/>
          <a:ea typeface="+mn-ea"/>
          <a:cs typeface="+mn-cs"/>
        </a:defRPr>
      </a:lvl8pPr>
      <a:lvl9pPr marL="3657424" algn="l" defTabSz="91435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DD2AF-BCCE-445B-A70D-9568AA88E277}" type="datetimeFigureOut">
              <a:rPr lang="en-IE" smtClean="0">
                <a:solidFill>
                  <a:prstClr val="black">
                    <a:tint val="75000"/>
                  </a:prstClr>
                </a:solidFill>
              </a:rPr>
              <a:pPr/>
              <a:t>07/03/2018</a:t>
            </a:fld>
            <a:endParaRPr lang="en-IE">
              <a:solidFill>
                <a:prstClr val="black">
                  <a:tint val="75000"/>
                </a:prstClr>
              </a:solidFill>
            </a:endParaRPr>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713D8-D772-4F4F-A7A9-FB2E725D4736}"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1784459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916832"/>
            <a:ext cx="6912768" cy="3096344"/>
          </a:xfrm>
        </p:spPr>
        <p:txBody>
          <a:bodyPr>
            <a:noAutofit/>
          </a:bodyPr>
          <a:lstStyle/>
          <a:p>
            <a:pPr>
              <a:spcBef>
                <a:spcPts val="600"/>
              </a:spcBef>
              <a:spcAft>
                <a:spcPts val="600"/>
              </a:spcAft>
            </a:pPr>
            <a:r>
              <a:rPr lang="en-IE" sz="3600" b="1" dirty="0" smtClean="0"/>
              <a:t>The Leaders’ Group on Sustainability</a:t>
            </a:r>
            <a:br>
              <a:rPr lang="en-IE" sz="3600" b="1" dirty="0" smtClean="0"/>
            </a:br>
            <a:r>
              <a:rPr lang="en-IE" sz="3600" b="1" dirty="0"/>
              <a:t/>
            </a:r>
            <a:br>
              <a:rPr lang="en-IE" sz="3600" b="1" dirty="0"/>
            </a:br>
            <a:r>
              <a:rPr lang="en-IE" sz="3600" b="1" dirty="0" smtClean="0"/>
              <a:t>Communications</a:t>
            </a:r>
            <a:br>
              <a:rPr lang="en-IE" sz="3600" b="1" dirty="0" smtClean="0"/>
            </a:br>
            <a:r>
              <a:rPr lang="en-IE" sz="3600" b="1" dirty="0" smtClean="0"/>
              <a:t>&amp; Public Affairs</a:t>
            </a:r>
            <a:br>
              <a:rPr lang="en-IE" sz="3600" b="1" dirty="0" smtClean="0"/>
            </a:br>
            <a:r>
              <a:rPr lang="en-IE" sz="1600" b="1" dirty="0" smtClean="0"/>
              <a:t>22</a:t>
            </a:r>
            <a:r>
              <a:rPr lang="en-IE" sz="1600" b="1" baseline="30000" dirty="0" smtClean="0"/>
              <a:t>nd</a:t>
            </a:r>
            <a:r>
              <a:rPr lang="en-IE" sz="1600" b="1" dirty="0" smtClean="0"/>
              <a:t>  February 2018</a:t>
            </a:r>
            <a:r>
              <a:rPr lang="en-IE" sz="2400" b="1" i="1" dirty="0" smtClean="0"/>
              <a:t/>
            </a:r>
            <a:br>
              <a:rPr lang="en-IE" sz="2400" b="1" i="1" dirty="0" smtClean="0"/>
            </a:br>
            <a:r>
              <a:rPr lang="en-IE" sz="2400" b="1" i="1" dirty="0" smtClean="0"/>
              <a:t/>
            </a:r>
            <a:br>
              <a:rPr lang="en-IE" sz="2400" b="1" i="1" dirty="0" smtClean="0"/>
            </a:br>
            <a:r>
              <a:rPr lang="en-IE" sz="2400" b="1" i="1" dirty="0"/>
              <a:t/>
            </a:r>
            <a:br>
              <a:rPr lang="en-IE" sz="2400" b="1" i="1" dirty="0"/>
            </a:br>
            <a:endParaRPr lang="en-IE" sz="2400" b="1"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1314431"/>
      </p:ext>
    </p:extLst>
  </p:cSld>
  <p:clrMapOvr>
    <a:masterClrMapping/>
  </p:clrMapOvr>
  <mc:AlternateContent xmlns:mc="http://schemas.openxmlformats.org/markup-compatibility/2006">
    <mc:Choice xmlns:p14="http://schemas.microsoft.com/office/powerpoint/2010/main" Requires="p14">
      <p:transition spd="slow" p14:dur="2000" advTm="18964"/>
    </mc:Choice>
    <mc:Fallback>
      <p:transition spd="slow" advTm="1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Our key audiences</a:t>
            </a:r>
            <a:endParaRPr lang="en-IE" dirty="0"/>
          </a:p>
        </p:txBody>
      </p:sp>
      <p:sp>
        <p:nvSpPr>
          <p:cNvPr id="3" name="Content Placeholder 2"/>
          <p:cNvSpPr>
            <a:spLocks noGrp="1"/>
          </p:cNvSpPr>
          <p:nvPr>
            <p:ph idx="1"/>
          </p:nvPr>
        </p:nvSpPr>
        <p:spPr/>
        <p:txBody>
          <a:bodyPr>
            <a:normAutofit fontScale="85000" lnSpcReduction="20000"/>
          </a:bodyPr>
          <a:lstStyle/>
          <a:p>
            <a:r>
              <a:rPr lang="en-IE" dirty="0" smtClean="0"/>
              <a:t>The Media: Irish and International</a:t>
            </a:r>
          </a:p>
          <a:p>
            <a:r>
              <a:rPr lang="en-IE" dirty="0"/>
              <a:t>Top 1000 companies in </a:t>
            </a:r>
            <a:r>
              <a:rPr lang="en-IE" dirty="0" smtClean="0"/>
              <a:t>Ireland</a:t>
            </a:r>
          </a:p>
          <a:p>
            <a:r>
              <a:rPr lang="en-IE" dirty="0" smtClean="0"/>
              <a:t>The Group’s Employees (over 30,000)</a:t>
            </a:r>
          </a:p>
          <a:p>
            <a:r>
              <a:rPr lang="en-IE" dirty="0" smtClean="0"/>
              <a:t>The Group’s Customers &amp; other Stakeholders</a:t>
            </a:r>
          </a:p>
          <a:p>
            <a:r>
              <a:rPr lang="en-IE" dirty="0" smtClean="0"/>
              <a:t>Irish Government</a:t>
            </a:r>
          </a:p>
          <a:p>
            <a:r>
              <a:rPr lang="en-IE" dirty="0" smtClean="0"/>
              <a:t>State agencies e.g. IDA</a:t>
            </a:r>
          </a:p>
          <a:p>
            <a:r>
              <a:rPr lang="en-IE" dirty="0" smtClean="0"/>
              <a:t>International sustainability organisations-leverage WBCSD</a:t>
            </a:r>
          </a:p>
          <a:p>
            <a:r>
              <a:rPr lang="en-IE" dirty="0" smtClean="0"/>
              <a:t>Civil society organisations</a:t>
            </a:r>
          </a:p>
          <a:p>
            <a:r>
              <a:rPr lang="en-IE" dirty="0" smtClean="0"/>
              <a:t>Sceptics</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1107598"/>
      </p:ext>
    </p:extLst>
  </p:cSld>
  <p:clrMapOvr>
    <a:masterClrMapping/>
  </p:clrMapOvr>
  <mc:AlternateContent xmlns:mc="http://schemas.openxmlformats.org/markup-compatibility/2006">
    <mc:Choice xmlns:p14="http://schemas.microsoft.com/office/powerpoint/2010/main" Requires="p14">
      <p:transition spd="slow" p14:dur="2000" advTm="53065"/>
    </mc:Choice>
    <mc:Fallback>
      <p:transition spd="slow" advTm="5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Our key messages</a:t>
            </a:r>
            <a:endParaRPr lang="en-IE" dirty="0"/>
          </a:p>
        </p:txBody>
      </p:sp>
      <p:sp>
        <p:nvSpPr>
          <p:cNvPr id="4" name="Content Placeholder 3"/>
          <p:cNvSpPr>
            <a:spLocks noGrp="1"/>
          </p:cNvSpPr>
          <p:nvPr>
            <p:ph idx="1"/>
          </p:nvPr>
        </p:nvSpPr>
        <p:spPr/>
        <p:txBody>
          <a:bodyPr>
            <a:normAutofit fontScale="92500" lnSpcReduction="10000"/>
          </a:bodyPr>
          <a:lstStyle/>
          <a:p>
            <a:r>
              <a:rPr lang="en-IE" dirty="0" smtClean="0"/>
              <a:t>CEO-led Group</a:t>
            </a:r>
          </a:p>
          <a:p>
            <a:r>
              <a:rPr lang="en-IE" dirty="0" smtClean="0"/>
              <a:t>The Group is the engine-room for change</a:t>
            </a:r>
          </a:p>
          <a:p>
            <a:r>
              <a:rPr lang="en-IE" dirty="0" smtClean="0"/>
              <a:t>This is about transformational change</a:t>
            </a:r>
          </a:p>
          <a:p>
            <a:r>
              <a:rPr lang="en-IE" dirty="0"/>
              <a:t>From talking to action</a:t>
            </a:r>
          </a:p>
          <a:p>
            <a:r>
              <a:rPr lang="en-IE" dirty="0" smtClean="0"/>
              <a:t>It’s about collaboration</a:t>
            </a:r>
          </a:p>
          <a:p>
            <a:r>
              <a:rPr lang="en-IE" dirty="0"/>
              <a:t>This is a National </a:t>
            </a:r>
            <a:r>
              <a:rPr lang="en-IE" dirty="0" smtClean="0"/>
              <a:t>group</a:t>
            </a:r>
          </a:p>
          <a:p>
            <a:r>
              <a:rPr lang="en-IE" dirty="0" smtClean="0"/>
              <a:t>Mark-to action-to Mark development</a:t>
            </a:r>
          </a:p>
          <a:p>
            <a:r>
              <a:rPr lang="en-IE" dirty="0" smtClean="0"/>
              <a:t>All contributing to </a:t>
            </a:r>
            <a:r>
              <a:rPr lang="en-IE" i="1" dirty="0" smtClean="0"/>
              <a:t>Brand Ireland</a:t>
            </a:r>
          </a:p>
          <a:p>
            <a:pPr marL="0" indent="0">
              <a:buNone/>
            </a:pPr>
            <a:endParaRPr lang="en-IE" dirty="0"/>
          </a:p>
          <a:p>
            <a:endParaRPr lang="en-IE" i="1" dirty="0" smtClean="0"/>
          </a:p>
          <a:p>
            <a:endParaRPr lang="en-I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0535865"/>
      </p:ext>
    </p:extLst>
  </p:cSld>
  <p:clrMapOvr>
    <a:masterClrMapping/>
  </p:clrMapOvr>
  <mc:AlternateContent xmlns:mc="http://schemas.openxmlformats.org/markup-compatibility/2006">
    <mc:Choice xmlns:p14="http://schemas.microsoft.com/office/powerpoint/2010/main" Requires="p14">
      <p:transition spd="slow" p14:dur="2000" advTm="44342"/>
    </mc:Choice>
    <mc:Fallback>
      <p:transition spd="slow" advTm="4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Examples of Tools and Tactics</a:t>
            </a:r>
            <a:endParaRPr lang="en-IE" dirty="0"/>
          </a:p>
        </p:txBody>
      </p:sp>
      <p:graphicFrame>
        <p:nvGraphicFramePr>
          <p:cNvPr id="5" name="Table 4"/>
          <p:cNvGraphicFramePr>
            <a:graphicFrameLocks noGrp="1"/>
          </p:cNvGraphicFramePr>
          <p:nvPr>
            <p:extLst>
              <p:ext uri="{D42A27DB-BD31-4B8C-83A1-F6EECF244321}">
                <p14:modId xmlns:p14="http://schemas.microsoft.com/office/powerpoint/2010/main" val="3563738907"/>
              </p:ext>
            </p:extLst>
          </p:nvPr>
        </p:nvGraphicFramePr>
        <p:xfrm>
          <a:off x="0" y="1484784"/>
          <a:ext cx="9158933" cy="4777853"/>
        </p:xfrm>
        <a:graphic>
          <a:graphicData uri="http://schemas.openxmlformats.org/drawingml/2006/table">
            <a:tbl>
              <a:tblPr firstRow="1" bandRow="1">
                <a:tableStyleId>{5C22544A-7EE6-4342-B048-85BDC9FD1C3A}</a:tableStyleId>
              </a:tblPr>
              <a:tblGrid>
                <a:gridCol w="2511103"/>
                <a:gridCol w="2045167"/>
                <a:gridCol w="2278136"/>
                <a:gridCol w="2324527"/>
              </a:tblGrid>
              <a:tr h="845933">
                <a:tc>
                  <a:txBody>
                    <a:bodyPr/>
                    <a:lstStyle/>
                    <a:p>
                      <a:r>
                        <a:rPr lang="en-IE" b="1" dirty="0" smtClean="0"/>
                        <a:t>Audience</a:t>
                      </a:r>
                      <a:endParaRPr lang="en-IE" b="1" dirty="0"/>
                    </a:p>
                  </a:txBody>
                  <a:tcPr/>
                </a:tc>
                <a:tc>
                  <a:txBody>
                    <a:bodyPr/>
                    <a:lstStyle/>
                    <a:p>
                      <a:r>
                        <a:rPr lang="en-IE" b="1" dirty="0" smtClean="0"/>
                        <a:t>Activity</a:t>
                      </a:r>
                      <a:endParaRPr lang="en-IE"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b="1" dirty="0" smtClean="0"/>
                        <a:t>Activity</a:t>
                      </a:r>
                    </a:p>
                    <a:p>
                      <a:endParaRPr lang="en-IE"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b="1" dirty="0" smtClean="0"/>
                        <a:t>Activity</a:t>
                      </a:r>
                    </a:p>
                    <a:p>
                      <a:endParaRPr lang="en-IE" b="1" dirty="0"/>
                    </a:p>
                  </a:txBody>
                  <a:tcPr/>
                </a:tc>
              </a:tr>
              <a:tr h="490103">
                <a:tc>
                  <a:txBody>
                    <a:bodyPr/>
                    <a:lstStyle/>
                    <a:p>
                      <a:r>
                        <a:rPr lang="en-IE" sz="1600" b="1" dirty="0" smtClean="0"/>
                        <a:t>Media</a:t>
                      </a:r>
                      <a:endParaRPr lang="en-IE" sz="1600" b="1" dirty="0"/>
                    </a:p>
                  </a:txBody>
                  <a:tcPr/>
                </a:tc>
                <a:tc>
                  <a:txBody>
                    <a:bodyPr/>
                    <a:lstStyle/>
                    <a:p>
                      <a:r>
                        <a:rPr lang="en-IE" sz="1600" dirty="0" smtClean="0"/>
                        <a:t>Press launch/Group</a:t>
                      </a:r>
                      <a:r>
                        <a:rPr lang="en-IE" sz="1600" baseline="0" dirty="0" smtClean="0"/>
                        <a:t> photo/</a:t>
                      </a:r>
                      <a:r>
                        <a:rPr lang="en-IE" sz="1600" dirty="0" smtClean="0"/>
                        <a:t>meetings with key business editors/media partner</a:t>
                      </a:r>
                      <a:endParaRPr lang="en-IE" sz="1600" dirty="0"/>
                    </a:p>
                  </a:txBody>
                  <a:tcPr/>
                </a:tc>
                <a:tc>
                  <a:txBody>
                    <a:bodyPr/>
                    <a:lstStyle/>
                    <a:p>
                      <a:r>
                        <a:rPr lang="en-IE" sz="1600" dirty="0" smtClean="0"/>
                        <a:t>Media toolkit for each CEO/spokesperson re key messages/3 sub group chairs/Leverage</a:t>
                      </a:r>
                      <a:r>
                        <a:rPr lang="en-IE" sz="1600" baseline="0" dirty="0" smtClean="0"/>
                        <a:t> partners</a:t>
                      </a:r>
                      <a:endParaRPr lang="en-IE" sz="1600" dirty="0"/>
                    </a:p>
                  </a:txBody>
                  <a:tcPr/>
                </a:tc>
                <a:tc>
                  <a:txBody>
                    <a:bodyPr/>
                    <a:lstStyle/>
                    <a:p>
                      <a:r>
                        <a:rPr lang="en-IE" sz="1600" dirty="0" smtClean="0"/>
                        <a:t>Ongoing</a:t>
                      </a:r>
                      <a:r>
                        <a:rPr lang="en-IE" sz="1600" baseline="0" dirty="0" smtClean="0"/>
                        <a:t> op-ed opportunities throughout the year-e.g. Earth Hour</a:t>
                      </a:r>
                      <a:endParaRPr lang="en-IE" sz="1600" dirty="0"/>
                    </a:p>
                  </a:txBody>
                  <a:tcPr/>
                </a:tc>
              </a:tr>
              <a:tr h="490103">
                <a:tc>
                  <a:txBody>
                    <a:bodyPr/>
                    <a:lstStyle/>
                    <a:p>
                      <a:r>
                        <a:rPr lang="en-IE" sz="1600" b="1" dirty="0" smtClean="0"/>
                        <a:t>Business</a:t>
                      </a:r>
                      <a:endParaRPr lang="en-IE" sz="1600" b="1" dirty="0"/>
                    </a:p>
                  </a:txBody>
                  <a:tcPr/>
                </a:tc>
                <a:tc>
                  <a:txBody>
                    <a:bodyPr/>
                    <a:lstStyle/>
                    <a:p>
                      <a:r>
                        <a:rPr lang="en-IE" sz="1600" dirty="0" smtClean="0"/>
                        <a:t>Direct</a:t>
                      </a:r>
                      <a:r>
                        <a:rPr lang="en-IE" sz="1600" baseline="0" dirty="0" smtClean="0"/>
                        <a:t> Mail-</a:t>
                      </a:r>
                      <a:r>
                        <a:rPr lang="en-IE" sz="1600" dirty="0" smtClean="0"/>
                        <a:t>jointly signed letter to Top 1000/Call</a:t>
                      </a:r>
                      <a:r>
                        <a:rPr lang="en-IE" sz="1600" baseline="0" dirty="0" smtClean="0"/>
                        <a:t> to Action</a:t>
                      </a:r>
                      <a:endParaRPr lang="en-IE" sz="1600" dirty="0"/>
                    </a:p>
                  </a:txBody>
                  <a:tcPr/>
                </a:tc>
                <a:tc>
                  <a:txBody>
                    <a:bodyPr/>
                    <a:lstStyle/>
                    <a:p>
                      <a:r>
                        <a:rPr lang="en-IE" sz="1600" dirty="0" smtClean="0"/>
                        <a:t>Video of all CEOs/Storyteller in chief/infographics/co-ordinated digital media campaign</a:t>
                      </a:r>
                    </a:p>
                    <a:p>
                      <a:endParaRPr lang="en-IE" sz="1600" dirty="0"/>
                    </a:p>
                  </a:txBody>
                  <a:tcPr/>
                </a:tc>
                <a:tc>
                  <a:txBody>
                    <a:bodyPr/>
                    <a:lstStyle/>
                    <a:p>
                      <a:r>
                        <a:rPr lang="en-IE" sz="1600" dirty="0" smtClean="0"/>
                        <a:t>Identify</a:t>
                      </a:r>
                      <a:r>
                        <a:rPr lang="en-IE" sz="1600" baseline="0" dirty="0" smtClean="0"/>
                        <a:t> speaking opportunities at large business events</a:t>
                      </a:r>
                      <a:endParaRPr lang="en-IE" sz="1600" dirty="0"/>
                    </a:p>
                  </a:txBody>
                  <a:tcPr/>
                </a:tc>
              </a:tr>
              <a:tr h="490103">
                <a:tc>
                  <a:txBody>
                    <a:bodyPr/>
                    <a:lstStyle/>
                    <a:p>
                      <a:r>
                        <a:rPr lang="en-IE" sz="1600" b="1" dirty="0" smtClean="0"/>
                        <a:t>Employees</a:t>
                      </a:r>
                      <a:endParaRPr lang="en-IE" sz="1600" b="1" dirty="0"/>
                    </a:p>
                  </a:txBody>
                  <a:tcPr/>
                </a:tc>
                <a:tc>
                  <a:txBody>
                    <a:bodyPr/>
                    <a:lstStyle/>
                    <a:p>
                      <a:r>
                        <a:rPr lang="en-IE" sz="1600" dirty="0" smtClean="0"/>
                        <a:t>Each</a:t>
                      </a:r>
                      <a:r>
                        <a:rPr lang="en-IE" sz="1600" baseline="0" dirty="0" smtClean="0"/>
                        <a:t> CEO communicates to all their employees on launch day</a:t>
                      </a:r>
                      <a:endParaRPr lang="en-IE" sz="1600" dirty="0"/>
                    </a:p>
                  </a:txBody>
                  <a:tcPr/>
                </a:tc>
                <a:tc>
                  <a:txBody>
                    <a:bodyPr/>
                    <a:lstStyle/>
                    <a:p>
                      <a:r>
                        <a:rPr lang="en-IE" sz="1600" dirty="0" smtClean="0"/>
                        <a:t>Develo</a:t>
                      </a:r>
                      <a:r>
                        <a:rPr lang="en-IE" sz="1600" baseline="0" dirty="0" smtClean="0"/>
                        <a:t>p social media toolkit for employees to engage  and become ambassadors for the Group</a:t>
                      </a:r>
                      <a:endParaRPr lang="en-IE" sz="1600" dirty="0"/>
                    </a:p>
                  </a:txBody>
                  <a:tcPr/>
                </a:tc>
                <a:tc>
                  <a:txBody>
                    <a:bodyPr/>
                    <a:lstStyle/>
                    <a:p>
                      <a:r>
                        <a:rPr lang="en-IE" sz="1600" baseline="0" dirty="0" smtClean="0"/>
                        <a:t>Membership of the Group is embedded into company presentations etc.</a:t>
                      </a:r>
                      <a:endParaRPr lang="en-IE" sz="16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1993998"/>
      </p:ext>
    </p:extLst>
  </p:cSld>
  <p:clrMapOvr>
    <a:masterClrMapping/>
  </p:clrMapOvr>
  <mc:AlternateContent xmlns:mc="http://schemas.openxmlformats.org/markup-compatibility/2006">
    <mc:Choice xmlns:p14="http://schemas.microsoft.com/office/powerpoint/2010/main" Requires="p14">
      <p:transition spd="slow" p14:dur="2000" advTm="63433"/>
    </mc:Choice>
    <mc:Fallback>
      <p:transition spd="slow" advTm="63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9991794"/>
              </p:ext>
            </p:extLst>
          </p:nvPr>
        </p:nvGraphicFramePr>
        <p:xfrm>
          <a:off x="1" y="1196752"/>
          <a:ext cx="9136710" cy="5778009"/>
        </p:xfrm>
        <a:graphic>
          <a:graphicData uri="http://schemas.openxmlformats.org/drawingml/2006/table">
            <a:tbl>
              <a:tblPr firstRow="1" bandRow="1">
                <a:tableStyleId>{5C22544A-7EE6-4342-B048-85BDC9FD1C3A}</a:tableStyleId>
              </a:tblPr>
              <a:tblGrid>
                <a:gridCol w="2630006"/>
                <a:gridCol w="1899497"/>
                <a:gridCol w="2280385"/>
                <a:gridCol w="2326822"/>
              </a:tblGrid>
              <a:tr h="822447">
                <a:tc>
                  <a:txBody>
                    <a:bodyPr/>
                    <a:lstStyle/>
                    <a:p>
                      <a:r>
                        <a:rPr lang="en-IE" sz="1600" b="1" dirty="0" smtClean="0"/>
                        <a:t>Audience</a:t>
                      </a:r>
                      <a:endParaRPr lang="en-IE" sz="1600" b="1" dirty="0"/>
                    </a:p>
                  </a:txBody>
                  <a:tcPr/>
                </a:tc>
                <a:tc>
                  <a:txBody>
                    <a:bodyPr/>
                    <a:lstStyle/>
                    <a:p>
                      <a:r>
                        <a:rPr lang="en-IE" sz="1600" b="1" dirty="0" smtClean="0"/>
                        <a:t>Activity</a:t>
                      </a:r>
                      <a:endParaRPr lang="en-IE"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600" b="1" dirty="0" smtClean="0"/>
                        <a:t>Activity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600" b="1" dirty="0" smtClean="0"/>
                        <a:t>Activity</a:t>
                      </a:r>
                    </a:p>
                  </a:txBody>
                  <a:tcPr/>
                </a:tc>
              </a:tr>
              <a:tr h="14224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600" b="1" dirty="0" smtClean="0"/>
                        <a:t>Customers/Stakeholders</a:t>
                      </a:r>
                    </a:p>
                    <a:p>
                      <a:endParaRPr lang="en-IE" sz="1600" b="1" dirty="0"/>
                    </a:p>
                  </a:txBody>
                  <a:tcPr/>
                </a:tc>
                <a:tc>
                  <a:txBody>
                    <a:bodyPr/>
                    <a:lstStyle/>
                    <a:p>
                      <a:r>
                        <a:rPr lang="en-IE" sz="1600" dirty="0" smtClean="0"/>
                        <a:t>Each</a:t>
                      </a:r>
                      <a:r>
                        <a:rPr lang="en-IE" sz="1600" baseline="0" dirty="0" smtClean="0"/>
                        <a:t> CEO communicates to their stakeholders on launch day/Global HQs/industry bodies</a:t>
                      </a:r>
                      <a:endParaRPr lang="en-IE" sz="1600" dirty="0"/>
                    </a:p>
                  </a:txBody>
                  <a:tcPr/>
                </a:tc>
                <a:tc>
                  <a:txBody>
                    <a:bodyPr/>
                    <a:lstStyle/>
                    <a:p>
                      <a:r>
                        <a:rPr lang="en-IE" sz="1600" dirty="0" smtClean="0"/>
                        <a:t>Promote involvement throughout</a:t>
                      </a:r>
                      <a:r>
                        <a:rPr lang="en-IE" sz="1600" baseline="0" dirty="0" smtClean="0"/>
                        <a:t> the year e.g. customer magazines, in-store (if relevant)</a:t>
                      </a:r>
                      <a:endParaRPr lang="en-IE" sz="1600" dirty="0"/>
                    </a:p>
                  </a:txBody>
                  <a:tcPr/>
                </a:tc>
                <a:tc>
                  <a:txBody>
                    <a:bodyPr/>
                    <a:lstStyle/>
                    <a:p>
                      <a:r>
                        <a:rPr lang="en-IE" sz="1600" dirty="0" smtClean="0"/>
                        <a:t>Supply chain and community communications</a:t>
                      </a:r>
                      <a:endParaRPr lang="en-IE" sz="1600" dirty="0"/>
                    </a:p>
                  </a:txBody>
                  <a:tcPr/>
                </a:tc>
              </a:tr>
              <a:tr h="889013">
                <a:tc>
                  <a:txBody>
                    <a:bodyPr/>
                    <a:lstStyle/>
                    <a:p>
                      <a:r>
                        <a:rPr lang="en-IE" sz="1600" b="1" dirty="0" smtClean="0"/>
                        <a:t>Government</a:t>
                      </a:r>
                      <a:endParaRPr lang="en-IE" sz="1600" b="1" dirty="0"/>
                    </a:p>
                  </a:txBody>
                  <a:tcPr/>
                </a:tc>
                <a:tc>
                  <a:txBody>
                    <a:bodyPr/>
                    <a:lstStyle/>
                    <a:p>
                      <a:r>
                        <a:rPr lang="en-IE" sz="1600" dirty="0" smtClean="0"/>
                        <a:t>Launch with An Taoiseach/Relevant</a:t>
                      </a:r>
                      <a:r>
                        <a:rPr lang="en-IE" sz="1600" baseline="0" dirty="0" smtClean="0"/>
                        <a:t> Ministers</a:t>
                      </a:r>
                      <a:endParaRPr lang="en-IE" sz="1600" dirty="0" smtClean="0"/>
                    </a:p>
                    <a:p>
                      <a:r>
                        <a:rPr lang="en-IE" sz="1600" dirty="0" smtClean="0"/>
                        <a:t>Group Delegation </a:t>
                      </a:r>
                      <a:endParaRPr lang="en-IE" sz="1600" dirty="0"/>
                    </a:p>
                  </a:txBody>
                  <a:tcPr/>
                </a:tc>
                <a:tc>
                  <a:txBody>
                    <a:bodyPr/>
                    <a:lstStyle/>
                    <a:p>
                      <a:r>
                        <a:rPr lang="en-IE" sz="1600" dirty="0" smtClean="0"/>
                        <a:t>Info session on the Group in the </a:t>
                      </a:r>
                      <a:r>
                        <a:rPr lang="en-IE" sz="1600" dirty="0" err="1" smtClean="0"/>
                        <a:t>Dáil</a:t>
                      </a:r>
                      <a:endParaRPr lang="en-IE" sz="1600" dirty="0"/>
                    </a:p>
                  </a:txBody>
                  <a:tcPr/>
                </a:tc>
                <a:tc>
                  <a:txBody>
                    <a:bodyPr/>
                    <a:lstStyle/>
                    <a:p>
                      <a:r>
                        <a:rPr lang="en-IE" sz="1600" dirty="0" smtClean="0"/>
                        <a:t>Local government outreach</a:t>
                      </a:r>
                      <a:endParaRPr lang="en-IE" sz="1600" dirty="0"/>
                    </a:p>
                  </a:txBody>
                  <a:tcPr/>
                </a:tc>
              </a:tr>
              <a:tr h="889013">
                <a:tc>
                  <a:txBody>
                    <a:bodyPr/>
                    <a:lstStyle/>
                    <a:p>
                      <a:r>
                        <a:rPr lang="en-IE" sz="1600" b="1" dirty="0" smtClean="0"/>
                        <a:t>State Agencies</a:t>
                      </a:r>
                      <a:endParaRPr lang="en-IE" sz="1600" b="1" dirty="0"/>
                    </a:p>
                  </a:txBody>
                  <a:tcPr/>
                </a:tc>
                <a:tc>
                  <a:txBody>
                    <a:bodyPr/>
                    <a:lstStyle/>
                    <a:p>
                      <a:r>
                        <a:rPr lang="en-IE" sz="1600" dirty="0" smtClean="0"/>
                        <a:t>Invite key agencies such as IDA to press conference</a:t>
                      </a:r>
                      <a:endParaRPr lang="en-IE" sz="1600" dirty="0"/>
                    </a:p>
                  </a:txBody>
                  <a:tcPr/>
                </a:tc>
                <a:tc>
                  <a:txBody>
                    <a:bodyPr/>
                    <a:lstStyle/>
                    <a:p>
                      <a:r>
                        <a:rPr lang="en-IE" sz="1600" dirty="0" smtClean="0"/>
                        <a:t>Delegation meeting with state agencies</a:t>
                      </a:r>
                      <a:endParaRPr lang="en-IE" sz="1600" dirty="0"/>
                    </a:p>
                  </a:txBody>
                  <a:tcPr/>
                </a:tc>
                <a:tc>
                  <a:txBody>
                    <a:bodyPr/>
                    <a:lstStyle/>
                    <a:p>
                      <a:r>
                        <a:rPr lang="en-IE" sz="1600" dirty="0" smtClean="0"/>
                        <a:t>Communications toolkit for agencies</a:t>
                      </a:r>
                      <a:r>
                        <a:rPr lang="en-IE" sz="1600" baseline="0" dirty="0" smtClean="0"/>
                        <a:t> such as IDA and EI</a:t>
                      </a:r>
                      <a:endParaRPr lang="en-IE" sz="1600" dirty="0"/>
                    </a:p>
                  </a:txBody>
                  <a:tcPr/>
                </a:tc>
              </a:tr>
              <a:tr h="622309">
                <a:tc>
                  <a:txBody>
                    <a:bodyPr/>
                    <a:lstStyle/>
                    <a:p>
                      <a:r>
                        <a:rPr lang="en-IE" sz="1600" b="1" dirty="0" smtClean="0"/>
                        <a:t>International</a:t>
                      </a:r>
                      <a:endParaRPr lang="en-IE" sz="1600" b="1" dirty="0"/>
                    </a:p>
                  </a:txBody>
                  <a:tcPr/>
                </a:tc>
                <a:tc>
                  <a:txBody>
                    <a:bodyPr/>
                    <a:lstStyle/>
                    <a:p>
                      <a:r>
                        <a:rPr lang="en-IE" sz="1600" dirty="0" smtClean="0"/>
                        <a:t>Speak at WBCSD conference</a:t>
                      </a:r>
                      <a:endParaRPr lang="en-IE" sz="1600" dirty="0"/>
                    </a:p>
                  </a:txBody>
                  <a:tcPr/>
                </a:tc>
                <a:tc>
                  <a:txBody>
                    <a:bodyPr/>
                    <a:lstStyle/>
                    <a:p>
                      <a:r>
                        <a:rPr lang="en-IE" sz="1600" dirty="0" smtClean="0"/>
                        <a:t>Showcase at CSR Europe</a:t>
                      </a:r>
                      <a:endParaRPr lang="en-IE"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600" dirty="0" smtClean="0"/>
                        <a:t>Delegation to Davos</a:t>
                      </a:r>
                    </a:p>
                    <a:p>
                      <a:endParaRPr lang="en-IE" sz="1600" dirty="0"/>
                    </a:p>
                  </a:txBody>
                  <a:tcPr/>
                </a:tc>
              </a:tr>
              <a:tr h="606769">
                <a:tc>
                  <a:txBody>
                    <a:bodyPr/>
                    <a:lstStyle/>
                    <a:p>
                      <a:r>
                        <a:rPr lang="en-IE" sz="1600" b="1" dirty="0" smtClean="0"/>
                        <a:t>Civil Society/Sceptics</a:t>
                      </a:r>
                      <a:endParaRPr lang="en-IE" sz="1600" b="1" dirty="0"/>
                    </a:p>
                  </a:txBody>
                  <a:tcPr/>
                </a:tc>
                <a:tc>
                  <a:txBody>
                    <a:bodyPr/>
                    <a:lstStyle/>
                    <a:p>
                      <a:r>
                        <a:rPr lang="en-IE" sz="1600" dirty="0" smtClean="0"/>
                        <a:t>Out reach to key NGOs e.g. Friends of the Earth</a:t>
                      </a:r>
                      <a:endParaRPr lang="en-IE" sz="1600" dirty="0"/>
                    </a:p>
                  </a:txBody>
                  <a:tcPr/>
                </a:tc>
                <a:tc>
                  <a:txBody>
                    <a:bodyPr/>
                    <a:lstStyle/>
                    <a:p>
                      <a:r>
                        <a:rPr lang="en-IE" sz="1600" dirty="0" smtClean="0"/>
                        <a:t>Video from NGOs about the Group</a:t>
                      </a:r>
                      <a:endParaRPr lang="en-IE" sz="1600" dirty="0"/>
                    </a:p>
                  </a:txBody>
                  <a:tcPr/>
                </a:tc>
                <a:tc>
                  <a:txBody>
                    <a:bodyPr/>
                    <a:lstStyle/>
                    <a:p>
                      <a:r>
                        <a:rPr lang="en-IE" sz="1600" dirty="0" smtClean="0"/>
                        <a:t>Consultations</a:t>
                      </a:r>
                      <a:endParaRPr lang="en-IE" sz="16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4033883"/>
      </p:ext>
    </p:extLst>
  </p:cSld>
  <p:clrMapOvr>
    <a:masterClrMapping/>
  </p:clrMapOvr>
  <mc:AlternateContent xmlns:mc="http://schemas.openxmlformats.org/markup-compatibility/2006">
    <mc:Choice xmlns:p14="http://schemas.microsoft.com/office/powerpoint/2010/main" Requires="p14">
      <p:transition spd="slow" p14:dur="2000" advTm="36617"/>
    </mc:Choice>
    <mc:Fallback>
      <p:transition spd="slow" advTm="3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fundamentals</a:t>
            </a:r>
            <a:endParaRPr lang="en-IE" dirty="0"/>
          </a:p>
        </p:txBody>
      </p:sp>
      <p:sp>
        <p:nvSpPr>
          <p:cNvPr id="3" name="Content Placeholder 2"/>
          <p:cNvSpPr>
            <a:spLocks noGrp="1"/>
          </p:cNvSpPr>
          <p:nvPr>
            <p:ph idx="1"/>
          </p:nvPr>
        </p:nvSpPr>
        <p:spPr/>
        <p:txBody>
          <a:bodyPr/>
          <a:lstStyle/>
          <a:p>
            <a:r>
              <a:rPr lang="en-IE" dirty="0" smtClean="0"/>
              <a:t>Public relations plan</a:t>
            </a:r>
          </a:p>
          <a:p>
            <a:r>
              <a:rPr lang="en-IE" dirty="0" smtClean="0"/>
              <a:t>Messaging/FAQ toolkit for all companies</a:t>
            </a:r>
          </a:p>
          <a:p>
            <a:r>
              <a:rPr lang="en-IE" dirty="0" smtClean="0"/>
              <a:t>Digital media roll out</a:t>
            </a:r>
          </a:p>
          <a:p>
            <a:r>
              <a:rPr lang="en-IE" dirty="0" smtClean="0"/>
              <a:t>Key milestones for the year</a:t>
            </a:r>
          </a:p>
          <a:p>
            <a:r>
              <a:rPr lang="en-IE" dirty="0" smtClean="0"/>
              <a:t>Co-ordinated look and feel to the Group</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434545"/>
      </p:ext>
    </p:extLst>
  </p:cSld>
  <p:clrMapOvr>
    <a:masterClrMapping/>
  </p:clrMapOvr>
  <mc:AlternateContent xmlns:mc="http://schemas.openxmlformats.org/markup-compatibility/2006">
    <mc:Choice xmlns:p14="http://schemas.microsoft.com/office/powerpoint/2010/main" Requires="p14">
      <p:transition spd="slow" p14:dur="2000" advTm="30143"/>
    </mc:Choice>
    <mc:Fallback>
      <p:transition spd="slow" advTm="3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Measurement</a:t>
            </a:r>
            <a:endParaRPr lang="en-IE" dirty="0"/>
          </a:p>
        </p:txBody>
      </p:sp>
      <p:sp>
        <p:nvSpPr>
          <p:cNvPr id="3" name="Content Placeholder 2"/>
          <p:cNvSpPr>
            <a:spLocks noGrp="1"/>
          </p:cNvSpPr>
          <p:nvPr>
            <p:ph idx="1"/>
          </p:nvPr>
        </p:nvSpPr>
        <p:spPr/>
        <p:txBody>
          <a:bodyPr>
            <a:normAutofit/>
          </a:bodyPr>
          <a:lstStyle/>
          <a:p>
            <a:r>
              <a:rPr lang="en-IE" dirty="0" smtClean="0"/>
              <a:t>Evaluate PR reach</a:t>
            </a:r>
          </a:p>
          <a:p>
            <a:r>
              <a:rPr lang="en-IE" dirty="0" smtClean="0"/>
              <a:t>Awareness amongst Top 1000 companies</a:t>
            </a:r>
          </a:p>
          <a:p>
            <a:r>
              <a:rPr lang="en-IE" dirty="0" smtClean="0"/>
              <a:t>Measure knowledge amongst Employees</a:t>
            </a:r>
          </a:p>
          <a:p>
            <a:r>
              <a:rPr lang="en-IE" dirty="0" smtClean="0"/>
              <a:t>Target for incoming queries about joining the Group</a:t>
            </a:r>
          </a:p>
          <a:p>
            <a:r>
              <a:rPr lang="en-IE" dirty="0" smtClean="0"/>
              <a:t>Government reach</a:t>
            </a:r>
            <a:endParaRPr lang="en-IE" dirty="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9550665"/>
      </p:ext>
    </p:extLst>
  </p:cSld>
  <p:clrMapOvr>
    <a:masterClrMapping/>
  </p:clrMapOvr>
  <mc:AlternateContent xmlns:mc="http://schemas.openxmlformats.org/markup-compatibility/2006">
    <mc:Choice xmlns:p14="http://schemas.microsoft.com/office/powerpoint/2010/main" Requires="p14">
      <p:transition spd="slow" p14:dur="2000" advTm="25849"/>
    </mc:Choice>
    <mc:Fallback>
      <p:transition spd="slow" advTm="2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Key challenges</a:t>
            </a:r>
            <a:endParaRPr lang="en-IE" dirty="0"/>
          </a:p>
        </p:txBody>
      </p:sp>
      <p:sp>
        <p:nvSpPr>
          <p:cNvPr id="3" name="Content Placeholder 2"/>
          <p:cNvSpPr>
            <a:spLocks noGrp="1"/>
          </p:cNvSpPr>
          <p:nvPr>
            <p:ph idx="1"/>
          </p:nvPr>
        </p:nvSpPr>
        <p:spPr/>
        <p:txBody>
          <a:bodyPr/>
          <a:lstStyle/>
          <a:p>
            <a:r>
              <a:rPr lang="en-IE" dirty="0" smtClean="0"/>
              <a:t>One centralised approach with activities cascaded amongst the Group</a:t>
            </a:r>
          </a:p>
          <a:p>
            <a:r>
              <a:rPr lang="en-IE" dirty="0"/>
              <a:t>Consistent </a:t>
            </a:r>
            <a:r>
              <a:rPr lang="en-IE" dirty="0" smtClean="0"/>
              <a:t>messaging</a:t>
            </a:r>
          </a:p>
          <a:p>
            <a:r>
              <a:rPr lang="en-IE" dirty="0" smtClean="0"/>
              <a:t>Episodic v campaign?</a:t>
            </a:r>
          </a:p>
          <a:p>
            <a:r>
              <a:rPr lang="en-IE" dirty="0" smtClean="0"/>
              <a:t>Resources </a:t>
            </a:r>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7916321"/>
      </p:ext>
    </p:extLst>
  </p:cSld>
  <p:clrMapOvr>
    <a:masterClrMapping/>
  </p:clrMapOvr>
  <mc:AlternateContent xmlns:mc="http://schemas.openxmlformats.org/markup-compatibility/2006">
    <mc:Choice xmlns:p14="http://schemas.microsoft.com/office/powerpoint/2010/main" Requires="p14">
      <p:transition spd="slow" p14:dur="2000" advTm="28443"/>
    </mc:Choice>
    <mc:Fallback>
      <p:transition spd="slow" advTm="2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Path to Launch</a:t>
            </a:r>
            <a:endParaRPr lang="en-IE" dirty="0"/>
          </a:p>
        </p:txBody>
      </p:sp>
      <p:sp>
        <p:nvSpPr>
          <p:cNvPr id="3" name="Content Placeholder 2"/>
          <p:cNvSpPr>
            <a:spLocks noGrp="1"/>
          </p:cNvSpPr>
          <p:nvPr>
            <p:ph idx="1"/>
          </p:nvPr>
        </p:nvSpPr>
        <p:spPr/>
        <p:txBody>
          <a:bodyPr/>
          <a:lstStyle/>
          <a:p>
            <a:r>
              <a:rPr lang="en-IE" dirty="0" smtClean="0"/>
              <a:t>Agreement on the communications &amp; public affairs strategy</a:t>
            </a:r>
          </a:p>
          <a:p>
            <a:r>
              <a:rPr lang="en-IE" dirty="0" smtClean="0"/>
              <a:t>Alignment of messages</a:t>
            </a:r>
          </a:p>
          <a:p>
            <a:r>
              <a:rPr lang="en-IE" dirty="0" smtClean="0"/>
              <a:t>Commitment on resources</a:t>
            </a:r>
          </a:p>
          <a:p>
            <a:endParaRPr lang="en-IE" dirty="0" smtClean="0"/>
          </a:p>
          <a:p>
            <a:endParaRPr lang="en-IE" dirty="0" smtClean="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0692149"/>
      </p:ext>
    </p:extLst>
  </p:cSld>
  <p:clrMapOvr>
    <a:masterClrMapping/>
  </p:clrMapOvr>
  <mc:AlternateContent xmlns:mc="http://schemas.openxmlformats.org/markup-compatibility/2006">
    <mc:Choice xmlns:p14="http://schemas.microsoft.com/office/powerpoint/2010/main" Requires="p14">
      <p:transition spd="slow" p14:dur="2000" advTm="42997"/>
    </mc:Choice>
    <mc:Fallback>
      <p:transition spd="slow" advTm="4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Who are we</a:t>
            </a:r>
            <a:endParaRPr lang="en-IE" dirty="0"/>
          </a:p>
        </p:txBody>
      </p:sp>
      <p:sp>
        <p:nvSpPr>
          <p:cNvPr id="3" name="Content Placeholder 2"/>
          <p:cNvSpPr>
            <a:spLocks noGrp="1"/>
          </p:cNvSpPr>
          <p:nvPr>
            <p:ph idx="1"/>
          </p:nvPr>
        </p:nvSpPr>
        <p:spPr/>
        <p:txBody>
          <a:bodyPr>
            <a:normAutofit lnSpcReduction="10000"/>
          </a:bodyPr>
          <a:lstStyle/>
          <a:p>
            <a:pPr marL="0" indent="0">
              <a:buNone/>
            </a:pPr>
            <a:r>
              <a:rPr lang="en-IE" b="1" dirty="0" smtClean="0"/>
              <a:t>The Leader’s Group on Sustainability</a:t>
            </a:r>
          </a:p>
          <a:p>
            <a:pPr marL="0" indent="0">
              <a:buNone/>
            </a:pPr>
            <a:endParaRPr lang="en-IE" dirty="0"/>
          </a:p>
          <a:p>
            <a:pPr marL="0" indent="0">
              <a:buNone/>
            </a:pPr>
            <a:r>
              <a:rPr lang="en-IE" dirty="0" smtClean="0"/>
              <a:t>A coalition of leading companies in Ireland working together to take action on key sustainability challenges</a:t>
            </a:r>
          </a:p>
          <a:p>
            <a:pPr marL="0" indent="0">
              <a:buNone/>
            </a:pPr>
            <a:endParaRPr lang="en-IE" dirty="0"/>
          </a:p>
          <a:p>
            <a:pPr marL="0" indent="0">
              <a:buNone/>
            </a:pPr>
            <a:r>
              <a:rPr lang="en-IE" dirty="0" smtClean="0"/>
              <a:t>Europe’s first multi-sectoral group of companies collaborating for action</a:t>
            </a:r>
            <a:endParaRPr lang="en-I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9975611"/>
      </p:ext>
    </p:extLst>
  </p:cSld>
  <p:clrMapOvr>
    <a:masterClrMapping/>
  </p:clrMapOvr>
  <mc:AlternateContent xmlns:mc="http://schemas.openxmlformats.org/markup-compatibility/2006">
    <mc:Choice xmlns:p14="http://schemas.microsoft.com/office/powerpoint/2010/main" Requires="p14">
      <p:transition spd="slow" p14:dur="2000" advTm="43438"/>
    </mc:Choice>
    <mc:Fallback>
      <p:transition spd="slow" advTm="4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Why its so timely</a:t>
            </a:r>
            <a:endParaRPr lang="en-IE" dirty="0"/>
          </a:p>
        </p:txBody>
      </p:sp>
      <p:sp>
        <p:nvSpPr>
          <p:cNvPr id="3" name="Content Placeholder 2"/>
          <p:cNvSpPr>
            <a:spLocks noGrp="1"/>
          </p:cNvSpPr>
          <p:nvPr>
            <p:ph idx="1"/>
          </p:nvPr>
        </p:nvSpPr>
        <p:spPr/>
        <p:txBody>
          <a:bodyPr>
            <a:normAutofit fontScale="77500" lnSpcReduction="20000"/>
          </a:bodyPr>
          <a:lstStyle/>
          <a:p>
            <a:r>
              <a:rPr lang="en-IE" sz="2800" dirty="0"/>
              <a:t>In terms of the business world, trust in CEOs as a voice of authority increased by 14 points to </a:t>
            </a:r>
            <a:r>
              <a:rPr lang="en-IE" sz="2800" dirty="0" smtClean="0"/>
              <a:t>41 per cent</a:t>
            </a:r>
            <a:endParaRPr lang="en-IE" sz="2800" dirty="0"/>
          </a:p>
          <a:p>
            <a:pPr marL="0" indent="0">
              <a:buNone/>
            </a:pPr>
            <a:endParaRPr lang="en-IE" sz="2800" i="1" dirty="0"/>
          </a:p>
          <a:p>
            <a:r>
              <a:rPr lang="en-IE" sz="2800" dirty="0"/>
              <a:t>It also finds that businesses are now expected to be “an agent of change” with </a:t>
            </a:r>
            <a:r>
              <a:rPr lang="en-IE" sz="2800" b="1" i="1" dirty="0"/>
              <a:t>63 per cent of respondents calling on CEOs to “take the lead” </a:t>
            </a:r>
            <a:r>
              <a:rPr lang="en-IE" sz="2800" dirty="0"/>
              <a:t>on change rather than wait for government to impose </a:t>
            </a:r>
            <a:r>
              <a:rPr lang="en-IE" sz="2800" dirty="0" smtClean="0"/>
              <a:t>it</a:t>
            </a:r>
          </a:p>
          <a:p>
            <a:endParaRPr lang="en-IE" sz="2800" dirty="0"/>
          </a:p>
          <a:p>
            <a:r>
              <a:rPr lang="en-IE" sz="2800" dirty="0"/>
              <a:t>If businesses in Ireland want to earn the trust of the public, they need to identify an area of social responsibility where they have the authority and credentials to be an effective voice, and then share their story in a way that is authentic and powerful.</a:t>
            </a:r>
            <a:endParaRPr lang="en-IE" sz="2800" dirty="0" smtClean="0"/>
          </a:p>
          <a:p>
            <a:pPr marL="3657600" lvl="8" indent="0">
              <a:buNone/>
            </a:pPr>
            <a:r>
              <a:rPr lang="en-IE" dirty="0" smtClean="0"/>
              <a:t>Edelman Trust Barometer </a:t>
            </a:r>
            <a:endParaRPr lang="en-IE" dirty="0"/>
          </a:p>
          <a:p>
            <a:endParaRPr lang="en-I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6313854"/>
      </p:ext>
    </p:extLst>
  </p:cSld>
  <p:clrMapOvr>
    <a:masterClrMapping/>
  </p:clrMapOvr>
  <mc:AlternateContent xmlns:mc="http://schemas.openxmlformats.org/markup-compatibility/2006">
    <mc:Choice xmlns:p14="http://schemas.microsoft.com/office/powerpoint/2010/main" Requires="p14">
      <p:transition spd="slow" p14:dur="2000" advTm="26278"/>
    </mc:Choice>
    <mc:Fallback>
      <p:transition spd="slow" advTm="2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BlackRock CEO Larry Fink</a:t>
            </a:r>
          </a:p>
        </p:txBody>
      </p:sp>
      <p:sp>
        <p:nvSpPr>
          <p:cNvPr id="3" name="Content Placeholder 2"/>
          <p:cNvSpPr>
            <a:spLocks noGrp="1"/>
          </p:cNvSpPr>
          <p:nvPr>
            <p:ph idx="1"/>
          </p:nvPr>
        </p:nvSpPr>
        <p:spPr>
          <a:xfrm>
            <a:off x="395536" y="1700808"/>
            <a:ext cx="8229600" cy="4209331"/>
          </a:xfrm>
        </p:spPr>
        <p:txBody>
          <a:bodyPr>
            <a:noAutofit/>
          </a:bodyPr>
          <a:lstStyle/>
          <a:p>
            <a:r>
              <a:rPr lang="en-IE" sz="2800" dirty="0" smtClean="0"/>
              <a:t>Companies </a:t>
            </a:r>
            <a:r>
              <a:rPr lang="en-IE" sz="2800" dirty="0"/>
              <a:t>must ask themselves: What role do we play in the community? How are we managing our impact on the environment? Are we working to create a diverse workforce? </a:t>
            </a:r>
            <a:endParaRPr lang="en-IE" sz="2800" dirty="0" smtClean="0"/>
          </a:p>
          <a:p>
            <a:endParaRPr lang="en-IE" sz="2800" dirty="0"/>
          </a:p>
          <a:p>
            <a:r>
              <a:rPr lang="en-IE" sz="2800" dirty="0"/>
              <a:t>Today, our clients — who are your company's owners — are </a:t>
            </a:r>
            <a:r>
              <a:rPr lang="en-IE" sz="2800" b="1" dirty="0"/>
              <a:t>asking you to demonstrate the leadership </a:t>
            </a:r>
            <a:r>
              <a:rPr lang="en-IE" sz="2800" dirty="0"/>
              <a:t>and clarity that will drive not only their own investment returns, but also the prosperity and security of their fellow </a:t>
            </a:r>
            <a:r>
              <a:rPr lang="en-IE" sz="2800" dirty="0" smtClean="0"/>
              <a:t>citizens</a:t>
            </a:r>
            <a:endParaRPr lang="en-IE"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0836661"/>
      </p:ext>
    </p:extLst>
  </p:cSld>
  <p:clrMapOvr>
    <a:masterClrMapping/>
  </p:clrMapOvr>
  <mc:AlternateContent xmlns:mc="http://schemas.openxmlformats.org/markup-compatibility/2006">
    <mc:Choice xmlns:p14="http://schemas.microsoft.com/office/powerpoint/2010/main" Requires="p14">
      <p:transition spd="slow" p14:dur="2000" advTm="23174"/>
    </mc:Choice>
    <mc:Fallback>
      <p:transition spd="slow" advTm="2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Harvard Business Review</a:t>
            </a:r>
            <a:endParaRPr lang="en-IE"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2" y="3717032"/>
            <a:ext cx="91059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78" y="1495215"/>
            <a:ext cx="8964488" cy="211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4268006"/>
      </p:ext>
    </p:extLst>
  </p:cSld>
  <p:clrMapOvr>
    <a:masterClrMapping/>
  </p:clrMapOvr>
  <mc:AlternateContent xmlns:mc="http://schemas.openxmlformats.org/markup-compatibility/2006">
    <mc:Choice xmlns:p14="http://schemas.microsoft.com/office/powerpoint/2010/main" Requires="p14">
      <p:transition spd="slow" p14:dur="2000" advTm="29371"/>
    </mc:Choice>
    <mc:Fallback>
      <p:transition spd="slow" advTm="29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Ireland 2040</a:t>
            </a:r>
            <a:endParaRPr lang="en-IE"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700808"/>
            <a:ext cx="4943475"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4961362"/>
      </p:ext>
    </p:extLst>
  </p:cSld>
  <p:clrMapOvr>
    <a:masterClrMapping/>
  </p:clrMapOvr>
  <mc:AlternateContent xmlns:mc="http://schemas.openxmlformats.org/markup-compatibility/2006">
    <mc:Choice xmlns:p14="http://schemas.microsoft.com/office/powerpoint/2010/main" Requires="p14">
      <p:transition spd="slow" p14:dur="2000" advTm="17547"/>
    </mc:Choice>
    <mc:Fallback>
      <p:transition spd="slow" advTm="1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036" y="1525818"/>
            <a:ext cx="5115964" cy="509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6" y="1525818"/>
            <a:ext cx="3975150" cy="502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9164232"/>
      </p:ext>
    </p:extLst>
  </p:cSld>
  <p:clrMapOvr>
    <a:masterClrMapping/>
  </p:clrMapOvr>
  <mc:AlternateContent xmlns:mc="http://schemas.openxmlformats.org/markup-compatibility/2006">
    <mc:Choice xmlns:p14="http://schemas.microsoft.com/office/powerpoint/2010/main" Requires="p14">
      <p:transition spd="slow" p14:dur="2000" advTm="15740"/>
    </mc:Choice>
    <mc:Fallback>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Our communication objectives</a:t>
            </a:r>
            <a:endParaRPr lang="en-IE" dirty="0"/>
          </a:p>
        </p:txBody>
      </p:sp>
      <p:sp>
        <p:nvSpPr>
          <p:cNvPr id="3" name="Content Placeholder 2"/>
          <p:cNvSpPr>
            <a:spLocks noGrp="1"/>
          </p:cNvSpPr>
          <p:nvPr>
            <p:ph idx="1"/>
          </p:nvPr>
        </p:nvSpPr>
        <p:spPr>
          <a:xfrm>
            <a:off x="467544" y="1772816"/>
            <a:ext cx="8229600" cy="4209331"/>
          </a:xfrm>
        </p:spPr>
        <p:txBody>
          <a:bodyPr>
            <a:normAutofit fontScale="55000" lnSpcReduction="20000"/>
          </a:bodyPr>
          <a:lstStyle/>
          <a:p>
            <a:r>
              <a:rPr lang="en-IE" dirty="0" smtClean="0"/>
              <a:t>Launch The Leaders’ Group on Sustainability-first action-the Pledge</a:t>
            </a:r>
          </a:p>
          <a:p>
            <a:pPr marL="0" indent="0">
              <a:buNone/>
            </a:pPr>
            <a:endParaRPr lang="en-IE" dirty="0" smtClean="0"/>
          </a:p>
          <a:p>
            <a:r>
              <a:rPr lang="en-IE" dirty="0" smtClean="0"/>
              <a:t>Create awareness of the members (companies and CEOs) of the Group to key audiences</a:t>
            </a:r>
          </a:p>
          <a:p>
            <a:pPr marL="0" indent="0">
              <a:buNone/>
            </a:pPr>
            <a:endParaRPr lang="en-IE" dirty="0" smtClean="0"/>
          </a:p>
          <a:p>
            <a:r>
              <a:rPr lang="en-IE" dirty="0" smtClean="0"/>
              <a:t>Position the Group as the ‘go-to’ collective when it comes to creating innovative solutions to sustainability challenges</a:t>
            </a:r>
          </a:p>
          <a:p>
            <a:endParaRPr lang="en-IE" dirty="0"/>
          </a:p>
          <a:p>
            <a:r>
              <a:rPr lang="en-IE" dirty="0" smtClean="0"/>
              <a:t>Make linkages between </a:t>
            </a:r>
            <a:r>
              <a:rPr lang="en-IE" i="1" dirty="0" smtClean="0"/>
              <a:t>Brand Ireland </a:t>
            </a:r>
            <a:r>
              <a:rPr lang="en-IE" dirty="0" smtClean="0"/>
              <a:t>to the Group’s activities</a:t>
            </a:r>
          </a:p>
          <a:p>
            <a:endParaRPr lang="en-IE" dirty="0"/>
          </a:p>
          <a:p>
            <a:r>
              <a:rPr lang="en-IE" dirty="0" smtClean="0"/>
              <a:t>Inspire other companies to join the Group</a:t>
            </a:r>
            <a:endParaRPr lang="en-IE" dirty="0"/>
          </a:p>
          <a:p>
            <a:endParaRPr lang="en-IE" dirty="0" smtClean="0"/>
          </a:p>
          <a:p>
            <a:r>
              <a:rPr lang="en-IE" dirty="0" smtClean="0"/>
              <a:t>Encourage other companies to engage with outcomes of the Group</a:t>
            </a:r>
          </a:p>
          <a:p>
            <a:endParaRPr lang="en-IE" dirty="0"/>
          </a:p>
          <a:p>
            <a:r>
              <a:rPr lang="en-IE" dirty="0" smtClean="0"/>
              <a:t>Connect the dots between the Group and the Mark</a:t>
            </a:r>
          </a:p>
          <a:p>
            <a:endParaRPr lang="en-IE" dirty="0"/>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7691550"/>
      </p:ext>
    </p:extLst>
  </p:cSld>
  <p:clrMapOvr>
    <a:masterClrMapping/>
  </p:clrMapOvr>
  <mc:AlternateContent xmlns:mc="http://schemas.openxmlformats.org/markup-compatibility/2006">
    <mc:Choice xmlns:p14="http://schemas.microsoft.com/office/powerpoint/2010/main" Requires="p14">
      <p:transition spd="slow" p14:dur="2000" advTm="79931"/>
    </mc:Choice>
    <mc:Fallback>
      <p:transition spd="slow" advTm="7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2018 Communications Timeline</a:t>
            </a:r>
            <a:endParaRPr lang="en-IE" dirty="0"/>
          </a:p>
        </p:txBody>
      </p:sp>
      <p:sp>
        <p:nvSpPr>
          <p:cNvPr id="3" name="Content Placeholder 2"/>
          <p:cNvSpPr>
            <a:spLocks noGrp="1"/>
          </p:cNvSpPr>
          <p:nvPr>
            <p:ph idx="1"/>
          </p:nvPr>
        </p:nvSpPr>
        <p:spPr/>
        <p:txBody>
          <a:bodyPr>
            <a:normAutofit fontScale="85000" lnSpcReduction="10000"/>
          </a:bodyPr>
          <a:lstStyle/>
          <a:p>
            <a:r>
              <a:rPr lang="en-IE" dirty="0" smtClean="0"/>
              <a:t>May 17</a:t>
            </a:r>
            <a:r>
              <a:rPr lang="en-IE" baseline="30000" dirty="0" smtClean="0"/>
              <a:t>th</a:t>
            </a:r>
            <a:r>
              <a:rPr lang="en-IE" dirty="0" smtClean="0"/>
              <a:t> 2018 – Launch of the Leaders’ Group –Transition to the low carbon economy (low carbon challenge)/underpinned by B2B platform)</a:t>
            </a:r>
          </a:p>
          <a:p>
            <a:r>
              <a:rPr lang="en-IE" dirty="0" smtClean="0"/>
              <a:t>Q3 –Social Cohesion: Publish </a:t>
            </a:r>
            <a:r>
              <a:rPr lang="en-IE" dirty="0"/>
              <a:t>Leaders’ Position Paper with statement of intent on collective action 	</a:t>
            </a:r>
          </a:p>
          <a:p>
            <a:r>
              <a:rPr lang="en-IE" dirty="0" smtClean="0"/>
              <a:t>Q3/4- Worker of the Future: </a:t>
            </a:r>
            <a:r>
              <a:rPr lang="en-IE" dirty="0"/>
              <a:t>Publish Leaders’ Position Paper with statement of intent on collective action </a:t>
            </a:r>
            <a:endParaRPr lang="en-IE" dirty="0" smtClean="0"/>
          </a:p>
          <a:p>
            <a:r>
              <a:rPr lang="en-IE" dirty="0" smtClean="0"/>
              <a:t>Q4 – Publish end of year statement at the BITCI CEO Forum</a:t>
            </a:r>
          </a:p>
          <a:p>
            <a:endParaRPr lang="en-I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9305141"/>
      </p:ext>
    </p:extLst>
  </p:cSld>
  <p:clrMapOvr>
    <a:masterClrMapping/>
  </p:clrMapOvr>
  <mc:AlternateContent xmlns:mc="http://schemas.openxmlformats.org/markup-compatibility/2006">
    <mc:Choice xmlns:p14="http://schemas.microsoft.com/office/powerpoint/2010/main" Requires="p14">
      <p:transition spd="slow" p14:dur="2000" advTm="36135"/>
    </mc:Choice>
    <mc:Fallback>
      <p:transition spd="slow" advTm="3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6859</TotalTime>
  <Words>739</Words>
  <Application>Microsoft Office PowerPoint</Application>
  <PresentationFormat>On-screen Show (4:3)</PresentationFormat>
  <Paragraphs>143</Paragraphs>
  <Slides>17</Slides>
  <Notes>10</Notes>
  <HiddenSlides>0</HiddenSlides>
  <MMClips>17</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Office Theme</vt:lpstr>
      <vt:lpstr>1_Office Theme</vt:lpstr>
      <vt:lpstr>11_Office Theme</vt:lpstr>
      <vt:lpstr>2_Office Theme</vt:lpstr>
      <vt:lpstr>The Leaders’ Group on Sustainability  Communications &amp; Public Affairs 22nd  February 2018   </vt:lpstr>
      <vt:lpstr>Who are we</vt:lpstr>
      <vt:lpstr>Why its so timely</vt:lpstr>
      <vt:lpstr>BlackRock CEO Larry Fink</vt:lpstr>
      <vt:lpstr>The Harvard Business Review</vt:lpstr>
      <vt:lpstr>Ireland 2040</vt:lpstr>
      <vt:lpstr>PowerPoint Presentation</vt:lpstr>
      <vt:lpstr>Our communication objectives</vt:lpstr>
      <vt:lpstr>2018 Communications Timeline</vt:lpstr>
      <vt:lpstr>Our key audiences</vt:lpstr>
      <vt:lpstr>Our key messages</vt:lpstr>
      <vt:lpstr>Examples of Tools and Tactics</vt:lpstr>
      <vt:lpstr>PowerPoint Presentation</vt:lpstr>
      <vt:lpstr>The fundamentals</vt:lpstr>
      <vt:lpstr>Measurement</vt:lpstr>
      <vt:lpstr>Key challenges</vt:lpstr>
      <vt:lpstr>Path to Launch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Hamilton</dc:creator>
  <cp:lastModifiedBy>Moira Horgan</cp:lastModifiedBy>
  <cp:revision>386</cp:revision>
  <cp:lastPrinted>2017-05-25T15:55:24Z</cp:lastPrinted>
  <dcterms:created xsi:type="dcterms:W3CDTF">2016-07-05T10:43:03Z</dcterms:created>
  <dcterms:modified xsi:type="dcterms:W3CDTF">2018-03-07T17:00:00Z</dcterms:modified>
</cp:coreProperties>
</file>